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6"/>
  </p:notesMasterIdLst>
  <p:sldIdLst>
    <p:sldId id="340" r:id="rId2"/>
    <p:sldId id="306" r:id="rId3"/>
    <p:sldId id="480" r:id="rId4"/>
    <p:sldId id="502" r:id="rId5"/>
    <p:sldId id="481" r:id="rId6"/>
    <p:sldId id="482" r:id="rId7"/>
    <p:sldId id="500" r:id="rId8"/>
    <p:sldId id="484" r:id="rId9"/>
    <p:sldId id="493" r:id="rId10"/>
    <p:sldId id="503" r:id="rId11"/>
    <p:sldId id="492" r:id="rId12"/>
    <p:sldId id="496" r:id="rId13"/>
    <p:sldId id="487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  <p:cmAuthor id="2" name="Кравченко Валентин" initials="КВ" lastIdx="2" clrIdx="1">
    <p:extLst>
      <p:ext uri="{19B8F6BF-5375-455C-9EA6-DF929625EA0E}">
        <p15:presenceInfo xmlns:p15="http://schemas.microsoft.com/office/powerpoint/2012/main" userId="4b076cbfbf4643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096" autoAdjust="0"/>
  </p:normalViewPr>
  <p:slideViewPr>
    <p:cSldViewPr>
      <p:cViewPr varScale="1">
        <p:scale>
          <a:sx n="114" d="100"/>
          <a:sy n="114" d="100"/>
        </p:scale>
        <p:origin x="1386" y="108"/>
      </p:cViewPr>
      <p:guideLst>
        <p:guide orient="horz" pos="216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%20(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%20(2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5304531380571"/>
          <c:y val="0.20974644310354404"/>
          <c:w val="0.6822676707418982"/>
          <c:h val="0.537384735029441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149.4</c:v>
                </c:pt>
                <c:pt idx="1">
                  <c:v>175.7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0-4392-9BD4-7E1DFC514A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фонды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23.8</c:v>
                </c:pt>
                <c:pt idx="1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0-4392-9BD4-7E1DFC514A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 из ДФ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25.4</c:v>
                </c:pt>
                <c:pt idx="1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40-4392-9BD4-7E1DFC514A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 Фонда поддерж.территорий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9-4153-86D0-D4C5F29CB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021016"/>
        <c:axId val="156021408"/>
        <c:axId val="0"/>
      </c:bar3DChart>
      <c:catAx>
        <c:axId val="15602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021408"/>
        <c:crosses val="autoZero"/>
        <c:auto val="1"/>
        <c:lblAlgn val="ctr"/>
        <c:lblOffset val="100"/>
        <c:noMultiLvlLbl val="0"/>
      </c:catAx>
      <c:valAx>
        <c:axId val="15602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руб.</a:t>
                </a:r>
              </a:p>
            </c:rich>
          </c:tx>
          <c:layout>
            <c:manualLayout>
              <c:xMode val="edge"/>
              <c:yMode val="edge"/>
              <c:x val="2.3140544770387846E-2"/>
              <c:y val="0.382213608210198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021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5383093402158"/>
          <c:y val="3.6647527155557504E-2"/>
          <c:w val="0.86517995104742873"/>
          <c:h val="0.594180087547714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4246464524437955E-3"/>
                  <c:y val="-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DD-4909-811A-30A03B31983A}"/>
                </c:ext>
              </c:extLst>
            </c:dLbl>
            <c:dLbl>
              <c:idx val="1"/>
              <c:layout>
                <c:manualLayout>
                  <c:x val="3.4246464524437955E-3"/>
                  <c:y val="-4.051726985289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D-4909-811A-30A03B319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134.4</c:v>
                </c:pt>
                <c:pt idx="1">
                  <c:v>160.19999999999999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DD-4909-811A-30A03B3198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684848393328467E-2"/>
                  <c:y val="-3.33671634082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D-4909-811A-30A03B31983A}"/>
                </c:ext>
              </c:extLst>
            </c:dLbl>
            <c:dLbl>
              <c:idx val="1"/>
              <c:layout>
                <c:manualLayout>
                  <c:x val="2.3972525167106566E-2"/>
                  <c:y val="-4.051726985289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DD-4909-811A-30A03B319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DD-4909-811A-30A03B3198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Экофонда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123232262218978E-2"/>
                  <c:y val="-3.098379459339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DD-4909-811A-30A03B31983A}"/>
                </c:ext>
              </c:extLst>
            </c:dLbl>
            <c:dLbl>
              <c:idx val="1"/>
              <c:layout>
                <c:manualLayout>
                  <c:x val="2.2260201940884669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D-4909-811A-30A03B319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D-4909-811A-30A03B3198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предпринимательской и иной приносящей доход деятельности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671110976881687E-2"/>
                  <c:y val="-2.061459260659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DD-4909-811A-30A03B31983A}"/>
                </c:ext>
              </c:extLst>
            </c:dLbl>
            <c:dLbl>
              <c:idx val="1"/>
              <c:layout>
                <c:manualLayout>
                  <c:x val="5.1369696786656933E-2"/>
                  <c:y val="-2.748612347545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DD-4909-811A-30A03B319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7.8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DD-4909-811A-30A03B3198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6017312"/>
        <c:axId val="156017704"/>
        <c:axId val="0"/>
      </c:bar3DChart>
      <c:catAx>
        <c:axId val="15601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017704"/>
        <c:crosses val="autoZero"/>
        <c:auto val="1"/>
        <c:lblAlgn val="ctr"/>
        <c:lblOffset val="100"/>
        <c:noMultiLvlLbl val="0"/>
      </c:catAx>
      <c:valAx>
        <c:axId val="15601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01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941895344961668E-2"/>
          <c:y val="0.1568087404841611"/>
          <c:w val="0.92294853933154408"/>
          <c:h val="0.755562688451912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3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0AB-4A9B-9BA1-50EB3285C45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0AB-4A9B-9BA1-50EB3285C45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AB-4A9B-9BA1-50EB3285C453}"/>
                </c:ext>
              </c:extLst>
            </c:dLbl>
            <c:dLbl>
              <c:idx val="1"/>
              <c:layout>
                <c:manualLayout>
                  <c:x val="0.48861209298740049"/>
                  <c:y val="0.50492121397659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42,8 %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AB-4A9B-9BA1-50EB3285C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предельные расходы </c:v>
                </c:pt>
                <c:pt idx="1">
                  <c:v>дефицит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307.2</c:v>
                </c:pt>
                <c:pt idx="1">
                  <c:v>131.5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AB-4A9B-9BA1-50EB3285C45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41672353405059E-2"/>
          <c:y val="3.752539242843952E-3"/>
          <c:w val="0.93131665529318985"/>
          <c:h val="0.832589178208679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 год</c:v>
                </c:pt>
              </c:strCache>
            </c:strRef>
          </c:tx>
          <c:explosion val="3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756-4813-B36A-7085B442F2B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756-4813-B36A-7085B442F2B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6-4813-B36A-7085B442F2BA}"/>
                </c:ext>
              </c:extLst>
            </c:dLbl>
            <c:dLbl>
              <c:idx val="1"/>
              <c:layout>
                <c:manualLayout>
                  <c:x val="0.4755033500952815"/>
                  <c:y val="0.4803067036011080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56,2 %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56-4813-B36A-7085B442F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предельные расходы </c:v>
                </c:pt>
                <c:pt idx="1">
                  <c:v>дефицит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301</c:v>
                </c:pt>
                <c:pt idx="1">
                  <c:v>169.1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56-4813-B36A-7085B442F2B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Предельные расходы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301</c:v>
                </c:pt>
                <c:pt idx="1">
                  <c:v>307.2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E-4AC1-A9DB-2DBA50C27B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соц. защ. направлениям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246.2</c:v>
                </c:pt>
                <c:pt idx="1">
                  <c:v>249.1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D-4555-B420-8BC8C8F562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25.8</c:v>
                </c:pt>
                <c:pt idx="1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FA-40FE-9462-75C1D17C2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58560400"/>
        <c:axId val="158560792"/>
        <c:axId val="0"/>
      </c:bar3DChart>
      <c:catAx>
        <c:axId val="1585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560792"/>
        <c:crosses val="autoZero"/>
        <c:auto val="1"/>
        <c:lblAlgn val="ctr"/>
        <c:lblOffset val="100"/>
        <c:noMultiLvlLbl val="0"/>
      </c:catAx>
      <c:valAx>
        <c:axId val="15856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56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842532430685717E-2"/>
          <c:y val="1.1890064649495874E-2"/>
          <c:w val="0.82398252046068943"/>
          <c:h val="0.85611978785982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48A8-4B41-BBBD-0E9EB998F2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A8-4B41-BBBD-0E9EB998F2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A8-4B41-BBBD-0E9EB998F2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8B-421E-9DB6-F9A1ACE01D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A8-4B41-BBBD-0E9EB998F2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28B-421E-9DB6-F9A1ACE01DB4}"/>
              </c:ext>
            </c:extLst>
          </c:dPt>
          <c:dLbls>
            <c:dLbl>
              <c:idx val="0"/>
              <c:layout>
                <c:manualLayout>
                  <c:x val="-2.716575771614356E-2"/>
                  <c:y val="2.86369862412948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71 %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A8-4B41-BBBD-0E9EB998F2B7}"/>
                </c:ext>
              </c:extLst>
            </c:dLbl>
            <c:dLbl>
              <c:idx val="1"/>
              <c:layout>
                <c:manualLayout>
                  <c:x val="7.5647128165553607E-2"/>
                  <c:y val="9.291730743367695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A8-4B41-BBBD-0E9EB998F2B7}"/>
                </c:ext>
              </c:extLst>
            </c:dLbl>
            <c:dLbl>
              <c:idx val="2"/>
              <c:layout>
                <c:manualLayout>
                  <c:x val="2.160568830509112E-2"/>
                  <c:y val="1.449948543729038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12 %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A8-4B41-BBBD-0E9EB998F2B7}"/>
                </c:ext>
              </c:extLst>
            </c:dLbl>
            <c:dLbl>
              <c:idx val="4"/>
              <c:layout>
                <c:manualLayout>
                  <c:x val="5.3124358236290243E-3"/>
                  <c:y val="4.865321981768107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A8-4B41-BBBD-0E9EB998F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 социально-защищённым направлениям</c:v>
                </c:pt>
                <c:pt idx="1">
                  <c:v>за счёт доходов, имеющих целевое назначение</c:v>
                </c:pt>
                <c:pt idx="2">
                  <c:v>Дорожный фонд</c:v>
                </c:pt>
                <c:pt idx="3">
                  <c:v>Фонд поддержки территорий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249.1</c:v>
                </c:pt>
                <c:pt idx="1">
                  <c:v>24.5</c:v>
                </c:pt>
                <c:pt idx="2">
                  <c:v>41.5</c:v>
                </c:pt>
                <c:pt idx="3">
                  <c:v>0.43</c:v>
                </c:pt>
                <c:pt idx="4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A8-4B41-BBBD-0E9EB998F2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262571781152127E-2"/>
          <c:y val="0.67231418731252079"/>
          <c:w val="0.57060027977775463"/>
          <c:h val="0.3063567219122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FC80C-88B9-4C10-A519-2A3830B8A41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EB7353-F30F-4356-A467-DD7D331CA85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Программа формирования и  расходования средств                                                                                                                                                                                                   территориального целевого  бюджетного экологического фонда</a:t>
          </a:r>
        </a:p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3 млн. 239 тыс. руб. </a:t>
          </a:r>
        </a:p>
      </dgm:t>
    </dgm:pt>
    <dgm:pt modelId="{A5E3616D-7A77-4078-97B2-B6F25AC1520F}" type="parTrans" cxnId="{106779B7-91DF-4FD7-A1BB-58E3E806A028}">
      <dgm:prSet/>
      <dgm:spPr/>
      <dgm:t>
        <a:bodyPr/>
        <a:lstStyle/>
        <a:p>
          <a:endParaRPr lang="ru-RU"/>
        </a:p>
      </dgm:t>
    </dgm:pt>
    <dgm:pt modelId="{C02BA5ED-0B68-42C7-A125-995C1D570ADB}" type="sibTrans" cxnId="{106779B7-91DF-4FD7-A1BB-58E3E806A028}">
      <dgm:prSet/>
      <dgm:spPr/>
      <dgm:t>
        <a:bodyPr/>
        <a:lstStyle/>
        <a:p>
          <a:endParaRPr lang="ru-RU"/>
        </a:p>
      </dgm:t>
    </dgm:pt>
    <dgm:pt modelId="{D2FA6BFB-98F3-458D-B56C-ED1CCF246DB6}" type="pres">
      <dgm:prSet presAssocID="{90EFC80C-88B9-4C10-A519-2A3830B8A410}" presName="diagram" presStyleCnt="0">
        <dgm:presLayoutVars>
          <dgm:dir/>
          <dgm:resizeHandles val="exact"/>
        </dgm:presLayoutVars>
      </dgm:prSet>
      <dgm:spPr/>
    </dgm:pt>
    <dgm:pt modelId="{FEA0370D-E99D-46C6-A8D7-EA4784D97471}" type="pres">
      <dgm:prSet presAssocID="{32EB7353-F30F-4356-A467-DD7D331CA85A}" presName="node" presStyleLbl="node1" presStyleIdx="0" presStyleCnt="1" custScaleX="100000" custScaleY="95496" custLinFactNeighborX="-495" custLinFactNeighborY="5162">
        <dgm:presLayoutVars>
          <dgm:bulletEnabled val="1"/>
        </dgm:presLayoutVars>
      </dgm:prSet>
      <dgm:spPr/>
    </dgm:pt>
  </dgm:ptLst>
  <dgm:cxnLst>
    <dgm:cxn modelId="{2CD1990F-65D1-4A61-B2A0-5D6ECBA5C6B8}" type="presOf" srcId="{90EFC80C-88B9-4C10-A519-2A3830B8A410}" destId="{D2FA6BFB-98F3-458D-B56C-ED1CCF246DB6}" srcOrd="0" destOrd="0" presId="urn:microsoft.com/office/officeart/2005/8/layout/default"/>
    <dgm:cxn modelId="{0489024C-5AE8-4D2F-9E66-B56A57C65078}" type="presOf" srcId="{32EB7353-F30F-4356-A467-DD7D331CA85A}" destId="{FEA0370D-E99D-46C6-A8D7-EA4784D97471}" srcOrd="0" destOrd="0" presId="urn:microsoft.com/office/officeart/2005/8/layout/default"/>
    <dgm:cxn modelId="{106779B7-91DF-4FD7-A1BB-58E3E806A028}" srcId="{90EFC80C-88B9-4C10-A519-2A3830B8A410}" destId="{32EB7353-F30F-4356-A467-DD7D331CA85A}" srcOrd="0" destOrd="0" parTransId="{A5E3616D-7A77-4078-97B2-B6F25AC1520F}" sibTransId="{C02BA5ED-0B68-42C7-A125-995C1D570ADB}"/>
    <dgm:cxn modelId="{04C95665-C0EE-4DCA-A5A6-43CAA26E2D6D}" type="presParOf" srcId="{D2FA6BFB-98F3-458D-B56C-ED1CCF246DB6}" destId="{FEA0370D-E99D-46C6-A8D7-EA4784D9747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5EDBA-47D6-4C63-A73F-071792463C56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10A15F-8E9B-4A8F-B680-1A9C06CB937B}">
      <dgm:prSet phldrT="[Текст]"/>
      <dgm:spPr/>
      <dgm:t>
        <a:bodyPr/>
        <a:lstStyle/>
        <a:p>
          <a:r>
            <a:rPr lang="ru-RU" dirty="0"/>
            <a:t>Распределение средств для формирования программ развития дорожной отрасли</a:t>
          </a:r>
        </a:p>
        <a:p>
          <a:r>
            <a:rPr lang="ru-RU" dirty="0"/>
            <a:t>41 млн. 499 тыс.  руб.</a:t>
          </a:r>
        </a:p>
      </dgm:t>
    </dgm:pt>
    <dgm:pt modelId="{B2B4AD8C-CF6A-4947-B4BA-9A2091831BE3}" type="parTrans" cxnId="{478358F7-13CF-46D8-8BE5-E7CE99FC4CC4}">
      <dgm:prSet/>
      <dgm:spPr/>
      <dgm:t>
        <a:bodyPr/>
        <a:lstStyle/>
        <a:p>
          <a:endParaRPr lang="ru-RU"/>
        </a:p>
      </dgm:t>
    </dgm:pt>
    <dgm:pt modelId="{7AEA740D-AA0C-4418-BE20-FCC0DB8735E0}" type="sibTrans" cxnId="{478358F7-13CF-46D8-8BE5-E7CE99FC4CC4}">
      <dgm:prSet/>
      <dgm:spPr/>
      <dgm:t>
        <a:bodyPr/>
        <a:lstStyle/>
        <a:p>
          <a:endParaRPr lang="ru-RU"/>
        </a:p>
      </dgm:t>
    </dgm:pt>
    <dgm:pt modelId="{788D6EDB-3536-40A7-B764-33DDAAB7912F}">
      <dgm:prSet phldrT="[Текст]"/>
      <dgm:spPr/>
      <dgm:t>
        <a:bodyPr/>
        <a:lstStyle/>
        <a:p>
          <a:r>
            <a:rPr lang="ru-RU" dirty="0"/>
            <a:t>Программа развития дорожной отрасли по автомобильным дорогам общего пользования, находящимся в гос. собственности</a:t>
          </a:r>
        </a:p>
        <a:p>
          <a:r>
            <a:rPr lang="ru-RU" dirty="0"/>
            <a:t>21 млн. 841 тыс. руб.</a:t>
          </a:r>
        </a:p>
      </dgm:t>
    </dgm:pt>
    <dgm:pt modelId="{0543EA94-54EB-4516-B032-B87018EFA183}" type="parTrans" cxnId="{8DCCAA68-888B-4983-8912-3BED8640E12D}">
      <dgm:prSet/>
      <dgm:spPr/>
      <dgm:t>
        <a:bodyPr/>
        <a:lstStyle/>
        <a:p>
          <a:endParaRPr lang="ru-RU"/>
        </a:p>
      </dgm:t>
    </dgm:pt>
    <dgm:pt modelId="{F9450236-5434-4BCB-948A-B70E3E156C0C}" type="sibTrans" cxnId="{8DCCAA68-888B-4983-8912-3BED8640E12D}">
      <dgm:prSet/>
      <dgm:spPr/>
      <dgm:t>
        <a:bodyPr/>
        <a:lstStyle/>
        <a:p>
          <a:endParaRPr lang="ru-RU"/>
        </a:p>
      </dgm:t>
    </dgm:pt>
    <dgm:pt modelId="{4C5AD1D4-1DFE-4EF7-855C-EE4954B9354D}">
      <dgm:prSet phldrT="[Текст]"/>
      <dgm:spPr/>
      <dgm:t>
        <a:bodyPr/>
        <a:lstStyle/>
        <a:p>
          <a:r>
            <a:rPr lang="ru-RU" dirty="0"/>
            <a:t>Программа развития дорожной отрасли по автомобильным дорогам общего пользования, находящимся в муниципальной собственности Рыбницкого района и г. Рыбницы в сумме   19 млн. 658 тыс. руб. </a:t>
          </a:r>
        </a:p>
      </dgm:t>
    </dgm:pt>
    <dgm:pt modelId="{AD5B3DE1-B8EA-4B98-865C-A3FB01C567C8}" type="parTrans" cxnId="{4D82D389-8846-4AC4-9334-4DA9761132DD}">
      <dgm:prSet/>
      <dgm:spPr/>
      <dgm:t>
        <a:bodyPr/>
        <a:lstStyle/>
        <a:p>
          <a:endParaRPr lang="ru-RU"/>
        </a:p>
      </dgm:t>
    </dgm:pt>
    <dgm:pt modelId="{A8601E5F-05F3-4E36-8BAC-20EC4C34E252}" type="sibTrans" cxnId="{4D82D389-8846-4AC4-9334-4DA9761132DD}">
      <dgm:prSet/>
      <dgm:spPr/>
      <dgm:t>
        <a:bodyPr/>
        <a:lstStyle/>
        <a:p>
          <a:endParaRPr lang="ru-RU"/>
        </a:p>
      </dgm:t>
    </dgm:pt>
    <dgm:pt modelId="{63BF9C83-04AA-48A5-AF53-F1105FCEF682}">
      <dgm:prSet/>
      <dgm:spPr/>
      <dgm:t>
        <a:bodyPr/>
        <a:lstStyle/>
        <a:p>
          <a:endParaRPr lang="ru-RU"/>
        </a:p>
      </dgm:t>
    </dgm:pt>
    <dgm:pt modelId="{EFDAA6A1-BDB3-4A54-94BC-ECB709DB8CA7}" type="parTrans" cxnId="{25247156-F501-47E6-8360-1E823768EE38}">
      <dgm:prSet/>
      <dgm:spPr/>
      <dgm:t>
        <a:bodyPr/>
        <a:lstStyle/>
        <a:p>
          <a:endParaRPr lang="ru-RU"/>
        </a:p>
      </dgm:t>
    </dgm:pt>
    <dgm:pt modelId="{86550508-0303-44DC-B349-8AA15BA03FD6}" type="sibTrans" cxnId="{25247156-F501-47E6-8360-1E823768EE38}">
      <dgm:prSet/>
      <dgm:spPr/>
      <dgm:t>
        <a:bodyPr/>
        <a:lstStyle/>
        <a:p>
          <a:endParaRPr lang="ru-RU"/>
        </a:p>
      </dgm:t>
    </dgm:pt>
    <dgm:pt modelId="{6363D8AB-CB62-4B3A-BF5D-ACBB80A46578}">
      <dgm:prSet/>
      <dgm:spPr/>
      <dgm:t>
        <a:bodyPr/>
        <a:lstStyle/>
        <a:p>
          <a:endParaRPr lang="ru-RU"/>
        </a:p>
      </dgm:t>
    </dgm:pt>
    <dgm:pt modelId="{2229FA9D-F36B-4668-A014-05EBC546D12C}" type="parTrans" cxnId="{6C1EED2D-AC1E-4393-A566-42CE1F17525E}">
      <dgm:prSet/>
      <dgm:spPr/>
      <dgm:t>
        <a:bodyPr/>
        <a:lstStyle/>
        <a:p>
          <a:endParaRPr lang="ru-RU"/>
        </a:p>
      </dgm:t>
    </dgm:pt>
    <dgm:pt modelId="{D0DBEBE1-E44E-455A-A22B-24DD2CDBF30A}" type="sibTrans" cxnId="{6C1EED2D-AC1E-4393-A566-42CE1F17525E}">
      <dgm:prSet/>
      <dgm:spPr/>
      <dgm:t>
        <a:bodyPr/>
        <a:lstStyle/>
        <a:p>
          <a:endParaRPr lang="ru-RU"/>
        </a:p>
      </dgm:t>
    </dgm:pt>
    <dgm:pt modelId="{9BB9DC92-5519-45F3-A0E4-4E274844A238}" type="pres">
      <dgm:prSet presAssocID="{01C5EDBA-47D6-4C63-A73F-071792463C56}" presName="composite" presStyleCnt="0">
        <dgm:presLayoutVars>
          <dgm:chMax val="1"/>
          <dgm:dir/>
          <dgm:resizeHandles val="exact"/>
        </dgm:presLayoutVars>
      </dgm:prSet>
      <dgm:spPr/>
    </dgm:pt>
    <dgm:pt modelId="{9D49371C-FC5B-4CDA-9EA5-6FA72ED353AA}" type="pres">
      <dgm:prSet presAssocID="{D910A15F-8E9B-4A8F-B680-1A9C06CB937B}" presName="roof" presStyleLbl="dkBgShp" presStyleIdx="0" presStyleCnt="2" custLinFactNeighborY="-22989"/>
      <dgm:spPr/>
    </dgm:pt>
    <dgm:pt modelId="{B11F0DF7-35FE-40A3-9D93-2BCF0E5AD317}" type="pres">
      <dgm:prSet presAssocID="{D910A15F-8E9B-4A8F-B680-1A9C06CB937B}" presName="pillars" presStyleCnt="0"/>
      <dgm:spPr/>
    </dgm:pt>
    <dgm:pt modelId="{BD83F346-0E8F-4AD0-81B0-9741DCF9EA3E}" type="pres">
      <dgm:prSet presAssocID="{D910A15F-8E9B-4A8F-B680-1A9C06CB937B}" presName="pillar1" presStyleLbl="node1" presStyleIdx="0" presStyleCnt="2">
        <dgm:presLayoutVars>
          <dgm:bulletEnabled val="1"/>
        </dgm:presLayoutVars>
      </dgm:prSet>
      <dgm:spPr/>
    </dgm:pt>
    <dgm:pt modelId="{63FFD8FC-D4F7-4D0A-9DD4-14C278022C5E}" type="pres">
      <dgm:prSet presAssocID="{4C5AD1D4-1DFE-4EF7-855C-EE4954B9354D}" presName="pillarX" presStyleLbl="node1" presStyleIdx="1" presStyleCnt="2">
        <dgm:presLayoutVars>
          <dgm:bulletEnabled val="1"/>
        </dgm:presLayoutVars>
      </dgm:prSet>
      <dgm:spPr/>
    </dgm:pt>
    <dgm:pt modelId="{B1602C22-E81A-4BE6-8797-DBAFCC320C86}" type="pres">
      <dgm:prSet presAssocID="{D910A15F-8E9B-4A8F-B680-1A9C06CB937B}" presName="base" presStyleLbl="dkBgShp" presStyleIdx="1" presStyleCnt="2"/>
      <dgm:spPr/>
    </dgm:pt>
  </dgm:ptLst>
  <dgm:cxnLst>
    <dgm:cxn modelId="{6C1EED2D-AC1E-4393-A566-42CE1F17525E}" srcId="{01C5EDBA-47D6-4C63-A73F-071792463C56}" destId="{6363D8AB-CB62-4B3A-BF5D-ACBB80A46578}" srcOrd="2" destOrd="0" parTransId="{2229FA9D-F36B-4668-A014-05EBC546D12C}" sibTransId="{D0DBEBE1-E44E-455A-A22B-24DD2CDBF30A}"/>
    <dgm:cxn modelId="{8DCCAA68-888B-4983-8912-3BED8640E12D}" srcId="{D910A15F-8E9B-4A8F-B680-1A9C06CB937B}" destId="{788D6EDB-3536-40A7-B764-33DDAAB7912F}" srcOrd="0" destOrd="0" parTransId="{0543EA94-54EB-4516-B032-B87018EFA183}" sibTransId="{F9450236-5434-4BCB-948A-B70E3E156C0C}"/>
    <dgm:cxn modelId="{FF98DB71-C8A3-4D16-B496-F0FEEDF91CA6}" type="presOf" srcId="{4C5AD1D4-1DFE-4EF7-855C-EE4954B9354D}" destId="{63FFD8FC-D4F7-4D0A-9DD4-14C278022C5E}" srcOrd="0" destOrd="0" presId="urn:microsoft.com/office/officeart/2005/8/layout/hList3"/>
    <dgm:cxn modelId="{25247156-F501-47E6-8360-1E823768EE38}" srcId="{01C5EDBA-47D6-4C63-A73F-071792463C56}" destId="{63BF9C83-04AA-48A5-AF53-F1105FCEF682}" srcOrd="1" destOrd="0" parTransId="{EFDAA6A1-BDB3-4A54-94BC-ECB709DB8CA7}" sibTransId="{86550508-0303-44DC-B349-8AA15BA03FD6}"/>
    <dgm:cxn modelId="{4D82D389-8846-4AC4-9334-4DA9761132DD}" srcId="{D910A15F-8E9B-4A8F-B680-1A9C06CB937B}" destId="{4C5AD1D4-1DFE-4EF7-855C-EE4954B9354D}" srcOrd="1" destOrd="0" parTransId="{AD5B3DE1-B8EA-4B98-865C-A3FB01C567C8}" sibTransId="{A8601E5F-05F3-4E36-8BAC-20EC4C34E252}"/>
    <dgm:cxn modelId="{513D2E9E-3E82-4616-A631-14D09520AB5B}" type="presOf" srcId="{01C5EDBA-47D6-4C63-A73F-071792463C56}" destId="{9BB9DC92-5519-45F3-A0E4-4E274844A238}" srcOrd="0" destOrd="0" presId="urn:microsoft.com/office/officeart/2005/8/layout/hList3"/>
    <dgm:cxn modelId="{E42C27A7-0354-451B-BC91-282BD0F40B59}" type="presOf" srcId="{788D6EDB-3536-40A7-B764-33DDAAB7912F}" destId="{BD83F346-0E8F-4AD0-81B0-9741DCF9EA3E}" srcOrd="0" destOrd="0" presId="urn:microsoft.com/office/officeart/2005/8/layout/hList3"/>
    <dgm:cxn modelId="{2FC551BB-55AB-4DF8-91BF-2A2C096A8E32}" type="presOf" srcId="{D910A15F-8E9B-4A8F-B680-1A9C06CB937B}" destId="{9D49371C-FC5B-4CDA-9EA5-6FA72ED353AA}" srcOrd="0" destOrd="0" presId="urn:microsoft.com/office/officeart/2005/8/layout/hList3"/>
    <dgm:cxn modelId="{478358F7-13CF-46D8-8BE5-E7CE99FC4CC4}" srcId="{01C5EDBA-47D6-4C63-A73F-071792463C56}" destId="{D910A15F-8E9B-4A8F-B680-1A9C06CB937B}" srcOrd="0" destOrd="0" parTransId="{B2B4AD8C-CF6A-4947-B4BA-9A2091831BE3}" sibTransId="{7AEA740D-AA0C-4418-BE20-FCC0DB8735E0}"/>
    <dgm:cxn modelId="{4D7861F6-465D-481F-ABD2-55244B626D36}" type="presParOf" srcId="{9BB9DC92-5519-45F3-A0E4-4E274844A238}" destId="{9D49371C-FC5B-4CDA-9EA5-6FA72ED353AA}" srcOrd="0" destOrd="0" presId="urn:microsoft.com/office/officeart/2005/8/layout/hList3"/>
    <dgm:cxn modelId="{E5A2A223-543F-4F95-B6A6-57758102AF20}" type="presParOf" srcId="{9BB9DC92-5519-45F3-A0E4-4E274844A238}" destId="{B11F0DF7-35FE-40A3-9D93-2BCF0E5AD317}" srcOrd="1" destOrd="0" presId="urn:microsoft.com/office/officeart/2005/8/layout/hList3"/>
    <dgm:cxn modelId="{E4E7D2D8-2854-478A-BCBF-80B872EE890F}" type="presParOf" srcId="{B11F0DF7-35FE-40A3-9D93-2BCF0E5AD317}" destId="{BD83F346-0E8F-4AD0-81B0-9741DCF9EA3E}" srcOrd="0" destOrd="0" presId="urn:microsoft.com/office/officeart/2005/8/layout/hList3"/>
    <dgm:cxn modelId="{BDADCFAE-5E20-4685-826C-A0EB90B6D028}" type="presParOf" srcId="{B11F0DF7-35FE-40A3-9D93-2BCF0E5AD317}" destId="{63FFD8FC-D4F7-4D0A-9DD4-14C278022C5E}" srcOrd="1" destOrd="0" presId="urn:microsoft.com/office/officeart/2005/8/layout/hList3"/>
    <dgm:cxn modelId="{507CA6BC-3025-40C0-A82D-DD44D70BD9B0}" type="presParOf" srcId="{9BB9DC92-5519-45F3-A0E4-4E274844A238}" destId="{B1602C22-E81A-4BE6-8797-DBAFCC320C86}" srcOrd="2" destOrd="0" presId="urn:microsoft.com/office/officeart/2005/8/layout/hList3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FC80C-88B9-4C10-A519-2A3830B8A41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EB7353-F30F-4356-A467-DD7D331CA85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Фонд экономического развития Рыбницкого района и </a:t>
          </a:r>
          <a:r>
            <a:rPr lang="ru-RU" dirty="0" err="1"/>
            <a:t>г.Рыбница</a:t>
          </a:r>
          <a:r>
            <a:rPr lang="ru-RU" dirty="0"/>
            <a:t>              – 450 тыс. рублей</a:t>
          </a:r>
        </a:p>
      </dgm:t>
    </dgm:pt>
    <dgm:pt modelId="{A5E3616D-7A77-4078-97B2-B6F25AC1520F}" type="parTrans" cxnId="{106779B7-91DF-4FD7-A1BB-58E3E806A028}">
      <dgm:prSet/>
      <dgm:spPr/>
      <dgm:t>
        <a:bodyPr/>
        <a:lstStyle/>
        <a:p>
          <a:endParaRPr lang="ru-RU"/>
        </a:p>
      </dgm:t>
    </dgm:pt>
    <dgm:pt modelId="{C02BA5ED-0B68-42C7-A125-995C1D570ADB}" type="sibTrans" cxnId="{106779B7-91DF-4FD7-A1BB-58E3E806A028}">
      <dgm:prSet/>
      <dgm:spPr/>
      <dgm:t>
        <a:bodyPr/>
        <a:lstStyle/>
        <a:p>
          <a:endParaRPr lang="ru-RU"/>
        </a:p>
      </dgm:t>
    </dgm:pt>
    <dgm:pt modelId="{C85E7E29-67D7-4D08-8BDE-70D05590EAED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Фонд социального развития Рыбницкого района и </a:t>
          </a:r>
          <a:r>
            <a:rPr lang="ru-RU" dirty="0" err="1"/>
            <a:t>г.Рыбница</a:t>
          </a:r>
          <a:r>
            <a:rPr lang="ru-RU" dirty="0"/>
            <a:t>                         – 450 тыс. рублей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00FC252-0E9A-4D3A-AF1A-9DE15421C233}" type="sibTrans" cxnId="{445FC8D4-9515-46C5-B9FF-317CF6AAD967}">
      <dgm:prSet/>
      <dgm:spPr/>
      <dgm:t>
        <a:bodyPr/>
        <a:lstStyle/>
        <a:p>
          <a:endParaRPr lang="ru-RU"/>
        </a:p>
      </dgm:t>
    </dgm:pt>
    <dgm:pt modelId="{8C9A659B-4AB4-487E-B273-99427EC1F70A}" type="parTrans" cxnId="{445FC8D4-9515-46C5-B9FF-317CF6AAD967}">
      <dgm:prSet/>
      <dgm:spPr/>
      <dgm:t>
        <a:bodyPr/>
        <a:lstStyle/>
        <a:p>
          <a:endParaRPr lang="ru-RU"/>
        </a:p>
      </dgm:t>
    </dgm:pt>
    <dgm:pt modelId="{D2FA6BFB-98F3-458D-B56C-ED1CCF246DB6}" type="pres">
      <dgm:prSet presAssocID="{90EFC80C-88B9-4C10-A519-2A3830B8A410}" presName="diagram" presStyleCnt="0">
        <dgm:presLayoutVars>
          <dgm:dir/>
          <dgm:resizeHandles val="exact"/>
        </dgm:presLayoutVars>
      </dgm:prSet>
      <dgm:spPr/>
    </dgm:pt>
    <dgm:pt modelId="{FEA0370D-E99D-46C6-A8D7-EA4784D97471}" type="pres">
      <dgm:prSet presAssocID="{32EB7353-F30F-4356-A467-DD7D331CA85A}" presName="node" presStyleLbl="node1" presStyleIdx="0" presStyleCnt="2" custLinFactY="-13457" custLinFactNeighborX="-34379" custLinFactNeighborY="-100000">
        <dgm:presLayoutVars>
          <dgm:bulletEnabled val="1"/>
        </dgm:presLayoutVars>
      </dgm:prSet>
      <dgm:spPr/>
    </dgm:pt>
    <dgm:pt modelId="{437562F9-CA33-4BFA-9EB3-BD250C12858D}" type="pres">
      <dgm:prSet presAssocID="{C02BA5ED-0B68-42C7-A125-995C1D570ADB}" presName="sibTrans" presStyleCnt="0"/>
      <dgm:spPr/>
    </dgm:pt>
    <dgm:pt modelId="{7087A52B-0F04-46BF-A624-A3FC8FB9ED85}" type="pres">
      <dgm:prSet presAssocID="{C85E7E29-67D7-4D08-8BDE-70D05590EAED}" presName="node" presStyleLbl="node1" presStyleIdx="1" presStyleCnt="2" custLinFactNeighborX="318" custLinFactNeighborY="54900">
        <dgm:presLayoutVars>
          <dgm:bulletEnabled val="1"/>
        </dgm:presLayoutVars>
      </dgm:prSet>
      <dgm:spPr/>
    </dgm:pt>
  </dgm:ptLst>
  <dgm:cxnLst>
    <dgm:cxn modelId="{2CD1990F-65D1-4A61-B2A0-5D6ECBA5C6B8}" type="presOf" srcId="{90EFC80C-88B9-4C10-A519-2A3830B8A410}" destId="{D2FA6BFB-98F3-458D-B56C-ED1CCF246DB6}" srcOrd="0" destOrd="0" presId="urn:microsoft.com/office/officeart/2005/8/layout/default"/>
    <dgm:cxn modelId="{0489024C-5AE8-4D2F-9E66-B56A57C65078}" type="presOf" srcId="{32EB7353-F30F-4356-A467-DD7D331CA85A}" destId="{FEA0370D-E99D-46C6-A8D7-EA4784D97471}" srcOrd="0" destOrd="0" presId="urn:microsoft.com/office/officeart/2005/8/layout/default"/>
    <dgm:cxn modelId="{106779B7-91DF-4FD7-A1BB-58E3E806A028}" srcId="{90EFC80C-88B9-4C10-A519-2A3830B8A410}" destId="{32EB7353-F30F-4356-A467-DD7D331CA85A}" srcOrd="0" destOrd="0" parTransId="{A5E3616D-7A77-4078-97B2-B6F25AC1520F}" sibTransId="{C02BA5ED-0B68-42C7-A125-995C1D570ADB}"/>
    <dgm:cxn modelId="{445FC8D4-9515-46C5-B9FF-317CF6AAD967}" srcId="{90EFC80C-88B9-4C10-A519-2A3830B8A410}" destId="{C85E7E29-67D7-4D08-8BDE-70D05590EAED}" srcOrd="1" destOrd="0" parTransId="{8C9A659B-4AB4-487E-B273-99427EC1F70A}" sibTransId="{D00FC252-0E9A-4D3A-AF1A-9DE15421C233}"/>
    <dgm:cxn modelId="{539833F4-6711-4C5E-BD1F-756F1B0799AA}" type="presOf" srcId="{C85E7E29-67D7-4D08-8BDE-70D05590EAED}" destId="{7087A52B-0F04-46BF-A624-A3FC8FB9ED85}" srcOrd="0" destOrd="0" presId="urn:microsoft.com/office/officeart/2005/8/layout/default"/>
    <dgm:cxn modelId="{04C95665-C0EE-4DCA-A5A6-43CAA26E2D6D}" type="presParOf" srcId="{D2FA6BFB-98F3-458D-B56C-ED1CCF246DB6}" destId="{FEA0370D-E99D-46C6-A8D7-EA4784D97471}" srcOrd="0" destOrd="0" presId="urn:microsoft.com/office/officeart/2005/8/layout/default"/>
    <dgm:cxn modelId="{E6994277-0B8E-4FA2-820B-E07F505903F6}" type="presParOf" srcId="{D2FA6BFB-98F3-458D-B56C-ED1CCF246DB6}" destId="{437562F9-CA33-4BFA-9EB3-BD250C12858D}" srcOrd="1" destOrd="0" presId="urn:microsoft.com/office/officeart/2005/8/layout/default"/>
    <dgm:cxn modelId="{E6880346-A897-43E1-8198-9504E275AF47}" type="presParOf" srcId="{D2FA6BFB-98F3-458D-B56C-ED1CCF246DB6}" destId="{7087A52B-0F04-46BF-A624-A3FC8FB9ED8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EFC80C-88B9-4C10-A519-2A3830B8A410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EB7353-F30F-4356-A467-DD7D331CA85A}">
      <dgm:prSet phldrT="[Текст]" custT="1"/>
      <dgm:spPr/>
      <dgm:t>
        <a:bodyPr/>
        <a:lstStyle/>
        <a:p>
          <a:r>
            <a:rPr lang="ru-RU" sz="2400" dirty="0"/>
            <a:t>Фонд поддержки территорий городов и районов Приднестровской Молдавской Республики в сумме 430 229 рублей -Обеспечение рабочими тетрадями учащихся 1-4 классов </a:t>
          </a:r>
        </a:p>
        <a:p>
          <a:endParaRPr lang="ru-RU" sz="2400" dirty="0"/>
        </a:p>
      </dgm:t>
    </dgm:pt>
    <dgm:pt modelId="{A5E3616D-7A77-4078-97B2-B6F25AC1520F}" type="parTrans" cxnId="{106779B7-91DF-4FD7-A1BB-58E3E806A028}">
      <dgm:prSet/>
      <dgm:spPr/>
      <dgm:t>
        <a:bodyPr/>
        <a:lstStyle/>
        <a:p>
          <a:endParaRPr lang="ru-RU"/>
        </a:p>
      </dgm:t>
    </dgm:pt>
    <dgm:pt modelId="{C02BA5ED-0B68-42C7-A125-995C1D570ADB}" type="sibTrans" cxnId="{106779B7-91DF-4FD7-A1BB-58E3E806A028}">
      <dgm:prSet/>
      <dgm:spPr/>
      <dgm:t>
        <a:bodyPr/>
        <a:lstStyle/>
        <a:p>
          <a:endParaRPr lang="ru-RU"/>
        </a:p>
      </dgm:t>
    </dgm:pt>
    <dgm:pt modelId="{D2FA6BFB-98F3-458D-B56C-ED1CCF246DB6}" type="pres">
      <dgm:prSet presAssocID="{90EFC80C-88B9-4C10-A519-2A3830B8A410}" presName="diagram" presStyleCnt="0">
        <dgm:presLayoutVars>
          <dgm:dir/>
          <dgm:resizeHandles val="exact"/>
        </dgm:presLayoutVars>
      </dgm:prSet>
      <dgm:spPr/>
    </dgm:pt>
    <dgm:pt modelId="{FEA0370D-E99D-46C6-A8D7-EA4784D97471}" type="pres">
      <dgm:prSet presAssocID="{32EB7353-F30F-4356-A467-DD7D331CA85A}" presName="node" presStyleLbl="node1" presStyleIdx="0" presStyleCnt="1" custScaleX="100098" custScaleY="53816">
        <dgm:presLayoutVars>
          <dgm:bulletEnabled val="1"/>
        </dgm:presLayoutVars>
      </dgm:prSet>
      <dgm:spPr/>
    </dgm:pt>
  </dgm:ptLst>
  <dgm:cxnLst>
    <dgm:cxn modelId="{2CD1990F-65D1-4A61-B2A0-5D6ECBA5C6B8}" type="presOf" srcId="{90EFC80C-88B9-4C10-A519-2A3830B8A410}" destId="{D2FA6BFB-98F3-458D-B56C-ED1CCF246DB6}" srcOrd="0" destOrd="0" presId="urn:microsoft.com/office/officeart/2005/8/layout/default"/>
    <dgm:cxn modelId="{0489024C-5AE8-4D2F-9E66-B56A57C65078}" type="presOf" srcId="{32EB7353-F30F-4356-A467-DD7D331CA85A}" destId="{FEA0370D-E99D-46C6-A8D7-EA4784D97471}" srcOrd="0" destOrd="0" presId="urn:microsoft.com/office/officeart/2005/8/layout/default"/>
    <dgm:cxn modelId="{106779B7-91DF-4FD7-A1BB-58E3E806A028}" srcId="{90EFC80C-88B9-4C10-A519-2A3830B8A410}" destId="{32EB7353-F30F-4356-A467-DD7D331CA85A}" srcOrd="0" destOrd="0" parTransId="{A5E3616D-7A77-4078-97B2-B6F25AC1520F}" sibTransId="{C02BA5ED-0B68-42C7-A125-995C1D570ADB}"/>
    <dgm:cxn modelId="{04C95665-C0EE-4DCA-A5A6-43CAA26E2D6D}" type="presParOf" srcId="{D2FA6BFB-98F3-458D-B56C-ED1CCF246DB6}" destId="{FEA0370D-E99D-46C6-A8D7-EA4784D9747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370D-E99D-46C6-A8D7-EA4784D97471}">
      <dsp:nvSpPr>
        <dsp:cNvPr id="0" name=""/>
        <dsp:cNvSpPr/>
      </dsp:nvSpPr>
      <dsp:spPr>
        <a:xfrm>
          <a:off x="0" y="6"/>
          <a:ext cx="6591300" cy="377665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>
                  <a:lumMod val="75000"/>
                  <a:lumOff val="25000"/>
                </a:schemeClr>
              </a:solidFill>
            </a:rPr>
            <a:t>Программа формирования и  расходования средств                                                                                                                                                                                                   территориального целевого  бюджетного экологического фонда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>
                  <a:lumMod val="75000"/>
                  <a:lumOff val="25000"/>
                </a:schemeClr>
              </a:solidFill>
            </a:rPr>
            <a:t>3 млн. 239 тыс. руб. </a:t>
          </a:r>
        </a:p>
      </dsp:txBody>
      <dsp:txXfrm>
        <a:off x="0" y="6"/>
        <a:ext cx="6591300" cy="3776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9371C-FC5B-4CDA-9EA5-6FA72ED353AA}">
      <dsp:nvSpPr>
        <dsp:cNvPr id="0" name=""/>
        <dsp:cNvSpPr/>
      </dsp:nvSpPr>
      <dsp:spPr>
        <a:xfrm>
          <a:off x="0" y="0"/>
          <a:ext cx="7488832" cy="133934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Распределение средств для формирования программ развития дорожной отрасли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41 млн. 499 тыс.  руб.</a:t>
          </a:r>
        </a:p>
      </dsp:txBody>
      <dsp:txXfrm>
        <a:off x="0" y="0"/>
        <a:ext cx="7488832" cy="1339348"/>
      </dsp:txXfrm>
    </dsp:sp>
    <dsp:sp modelId="{BD83F346-0E8F-4AD0-81B0-9741DCF9EA3E}">
      <dsp:nvSpPr>
        <dsp:cNvPr id="0" name=""/>
        <dsp:cNvSpPr/>
      </dsp:nvSpPr>
      <dsp:spPr>
        <a:xfrm>
          <a:off x="0" y="1339348"/>
          <a:ext cx="3744416" cy="2812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Программа развития дорожной отрасли по автомобильным дорогам общего пользования, находящимся в гос. собственности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21 млн. 841 тыс. руб.</a:t>
          </a:r>
        </a:p>
      </dsp:txBody>
      <dsp:txXfrm>
        <a:off x="0" y="1339348"/>
        <a:ext cx="3744416" cy="2812632"/>
      </dsp:txXfrm>
    </dsp:sp>
    <dsp:sp modelId="{63FFD8FC-D4F7-4D0A-9DD4-14C278022C5E}">
      <dsp:nvSpPr>
        <dsp:cNvPr id="0" name=""/>
        <dsp:cNvSpPr/>
      </dsp:nvSpPr>
      <dsp:spPr>
        <a:xfrm>
          <a:off x="3744416" y="1339348"/>
          <a:ext cx="3744416" cy="2812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Программа развития дорожной отрасли по автомобильным дорогам общего пользования, находящимся в муниципальной собственности Рыбницкого района и г. Рыбницы в сумме   19 млн. 658 тыс. руб. </a:t>
          </a:r>
        </a:p>
      </dsp:txBody>
      <dsp:txXfrm>
        <a:off x="3744416" y="1339348"/>
        <a:ext cx="3744416" cy="2812632"/>
      </dsp:txXfrm>
    </dsp:sp>
    <dsp:sp modelId="{B1602C22-E81A-4BE6-8797-DBAFCC320C86}">
      <dsp:nvSpPr>
        <dsp:cNvPr id="0" name=""/>
        <dsp:cNvSpPr/>
      </dsp:nvSpPr>
      <dsp:spPr>
        <a:xfrm>
          <a:off x="0" y="4151981"/>
          <a:ext cx="7488832" cy="31251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370D-E99D-46C6-A8D7-EA4784D97471}">
      <dsp:nvSpPr>
        <dsp:cNvPr id="0" name=""/>
        <dsp:cNvSpPr/>
      </dsp:nvSpPr>
      <dsp:spPr>
        <a:xfrm>
          <a:off x="0" y="0"/>
          <a:ext cx="3719712" cy="22318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Фонд экономического развития Рыбницкого района и </a:t>
          </a:r>
          <a:r>
            <a:rPr lang="ru-RU" sz="2600" kern="1200" dirty="0" err="1"/>
            <a:t>г.Рыбница</a:t>
          </a:r>
          <a:r>
            <a:rPr lang="ru-RU" sz="2600" kern="1200" dirty="0"/>
            <a:t>              – 450 тыс. рублей</a:t>
          </a:r>
        </a:p>
      </dsp:txBody>
      <dsp:txXfrm>
        <a:off x="0" y="0"/>
        <a:ext cx="3719712" cy="2231827"/>
      </dsp:txXfrm>
    </dsp:sp>
    <dsp:sp modelId="{7087A52B-0F04-46BF-A624-A3FC8FB9ED85}">
      <dsp:nvSpPr>
        <dsp:cNvPr id="0" name=""/>
        <dsp:cNvSpPr/>
      </dsp:nvSpPr>
      <dsp:spPr>
        <a:xfrm>
          <a:off x="4093590" y="2445989"/>
          <a:ext cx="3719712" cy="22318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Фонд социального развития Рыбницкого района и </a:t>
          </a:r>
          <a:r>
            <a:rPr lang="ru-RU" sz="2600" kern="1200" dirty="0" err="1"/>
            <a:t>г.Рыбница</a:t>
          </a:r>
          <a:r>
            <a:rPr lang="ru-RU" sz="2600" kern="1200" dirty="0"/>
            <a:t>                         – 450 тыс. рублей</a:t>
          </a:r>
          <a:endParaRPr lang="ru-RU" sz="2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93590" y="2445989"/>
        <a:ext cx="3719712" cy="2231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370D-E99D-46C6-A8D7-EA4784D97471}">
      <dsp:nvSpPr>
        <dsp:cNvPr id="0" name=""/>
        <dsp:cNvSpPr/>
      </dsp:nvSpPr>
      <dsp:spPr>
        <a:xfrm>
          <a:off x="3264" y="1055"/>
          <a:ext cx="6690214" cy="2158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Фонд поддержки территорий городов и районов Приднестровской Молдавской Республики в сумме 430 229 рублей -Обеспечение рабочими тетрадями учащихся 1-4 классов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3264" y="1055"/>
        <a:ext cx="6690214" cy="2158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0.32653</cdr:x>
      <cdr:y>0</cdr:y>
    </cdr:from>
    <cdr:to>
      <cdr:x>0.67347</cdr:x>
      <cdr:y>0.14969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D1F5AFD-2EBD-4F7E-ACD5-637FBD8C63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52127" y="0"/>
          <a:ext cx="1224138" cy="48504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0.33633</cdr:x>
      <cdr:y>0.00556</cdr:y>
    </cdr:from>
    <cdr:to>
      <cdr:x>0.61955</cdr:x>
      <cdr:y>0.14045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6B9EC29-5C7D-44AC-A9B9-14450648C38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68152" y="18830"/>
          <a:ext cx="1152123" cy="45651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039AB-6764-4355-9A0B-C90CA4C0F50A}" type="datetimeFigureOut">
              <a:rPr lang="ru-RU" smtClean="0"/>
              <a:pPr/>
              <a:t>пт 23.01.26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40C7F-B1BF-4A4B-BF52-8B87D49C0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0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0C7F-B1BF-4A4B-BF52-8B87D49C08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2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0C7F-B1BF-4A4B-BF52-8B87D49C088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0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08961-4625-48FE-AD79-67E89578D9C2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72C068A-468E-4DC8-AE8B-52796919F3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6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1612E-46CC-45AF-9617-D70BB5F4864D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095EBC5-616E-4E67-AAC9-EC2AAD33A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6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1612E-46CC-45AF-9617-D70BB5F4864D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095EBC5-616E-4E67-AAC9-EC2AAD33A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19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1612E-46CC-45AF-9617-D70BB5F4864D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095EBC5-616E-4E67-AAC9-EC2AAD33A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9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1612E-46CC-45AF-9617-D70BB5F4864D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095EBC5-616E-4E67-AAC9-EC2AAD33A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60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1612E-46CC-45AF-9617-D70BB5F4864D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095EBC5-616E-4E67-AAC9-EC2AAD33A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2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AB6A2-4B7A-4A46-8482-737DE9985476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DEAF9-CCE4-48B1-9DE7-5D3EA8038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4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FF5D5-54C5-46E1-925C-D6B2261D6E9F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E2925-3BD1-42EC-8EA6-584347319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1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22A25-F0D5-4B18-B15D-97FE2E307E4B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EB29A-0564-46F4-B141-1E9FC0443D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2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90AA-8860-4CCC-88D0-DC3AC01941C8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C6D2B24-32BF-4169-8411-EA1510960A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5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C19D8-E2D3-49AE-982B-CBC5E89FEDB5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10E4339-B2E8-482B-9852-F8A61AB8DF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4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095C0-9FBD-4213-AEC0-4EDD272CDFA5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335FD00-7DDC-470B-9688-23DAA8E1B9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00448-F2FF-4D52-9664-2B98CE9CE536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99A50-EEF7-4A88-BAF4-1BDE13D576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FB5C4-F70D-488A-8B1B-5C6EAF4C6AD0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ECF40-9052-4058-BDDB-F20010A0CD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EB3D-150A-474D-A012-CE0CF7405389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35A68-7CBF-4346-A160-B61C4315D7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9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F33AB-0C11-4DB3-B4AB-129AB8E35190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2F00379-D168-463B-B2CE-1F514F2167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0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71612E-46CC-45AF-9617-D70BB5F4864D}" type="datetimeFigureOut">
              <a:rPr lang="ru-RU" smtClean="0"/>
              <a:pPr>
                <a:defRPr/>
              </a:pPr>
              <a:t>пт 23.01.26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9095EBC5-616E-4E67-AAC9-EC2AAD33A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719901-B4D0-436B-B860-BCEEB7282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202" y="-27384"/>
            <a:ext cx="9730714" cy="6881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D34AAF7E-A307-4B32-A3E9-99593B07E4E8}"/>
              </a:ext>
            </a:extLst>
          </p:cNvPr>
          <p:cNvSpPr txBox="1">
            <a:spLocks/>
          </p:cNvSpPr>
          <p:nvPr/>
        </p:nvSpPr>
        <p:spPr>
          <a:xfrm>
            <a:off x="-756592" y="3437507"/>
            <a:ext cx="6624736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Общественные слушания </a:t>
            </a:r>
          </a:p>
          <a:p>
            <a:pPr algn="ctr">
              <a:defRPr/>
            </a:pPr>
            <a:r>
              <a:rPr lang="ru-RU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проекту бюджета </a:t>
            </a:r>
          </a:p>
          <a:p>
            <a:pPr algn="ctr">
              <a:defRPr/>
            </a:pPr>
            <a:r>
              <a:rPr lang="ru-RU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Рыбницкого района и </a:t>
            </a:r>
          </a:p>
          <a:p>
            <a:pPr algn="ctr">
              <a:defRPr/>
            </a:pPr>
            <a:r>
              <a:rPr lang="ru-RU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г. Рыбницы на 202</a:t>
            </a:r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33A16-4AD0-4FEF-8325-A2C48553776D}"/>
              </a:ext>
            </a:extLst>
          </p:cNvPr>
          <p:cNvSpPr txBox="1"/>
          <p:nvPr/>
        </p:nvSpPr>
        <p:spPr>
          <a:xfrm>
            <a:off x="2411760" y="117970"/>
            <a:ext cx="53578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АДМИНИСТРАЦИЯ РЫБНИЦКОГО РАЙОНА И ГОРОДА РЫБНИЦЫ</a:t>
            </a:r>
          </a:p>
        </p:txBody>
      </p:sp>
    </p:spTree>
    <p:extLst>
      <p:ext uri="{BB962C8B-B14F-4D97-AF65-F5344CB8AC3E}">
        <p14:creationId xmlns:p14="http://schemas.microsoft.com/office/powerpoint/2010/main" val="202596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2E3E-2DF4-4B56-BDE8-8695C4FB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5841CF-1D6A-4E0A-BD8B-AF7183805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97896" cy="41490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8BC962-2E63-42B9-9535-13FB8297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96" y="-1"/>
            <a:ext cx="5146104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B1A113-9214-410B-A2B5-9BBEE1589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3608"/>
            <a:ext cx="3997896" cy="27343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712351-3B7A-424D-8506-AFB536A091BE}"/>
              </a:ext>
            </a:extLst>
          </p:cNvPr>
          <p:cNvSpPr/>
          <p:nvPr/>
        </p:nvSpPr>
        <p:spPr>
          <a:xfrm>
            <a:off x="1663358" y="1340768"/>
            <a:ext cx="6034842" cy="368714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26933F-81C6-4272-BDF4-E01ED321979B}"/>
              </a:ext>
            </a:extLst>
          </p:cNvPr>
          <p:cNvSpPr/>
          <p:nvPr/>
        </p:nvSpPr>
        <p:spPr>
          <a:xfrm>
            <a:off x="2051720" y="1626657"/>
            <a:ext cx="53867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Целевой с граждан на благоустройство территории города Рыбница запланирован в размере                   1 679 184 рубля. Средства, поступившие в бюджет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Рыбницкого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района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г.Рыбницы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от уплаты данного сбора, будут направлены на содержание городских фонтанов, озеленение въездных групп города, а также обслуживание уличного освещения.</a:t>
            </a:r>
          </a:p>
        </p:txBody>
      </p:sp>
    </p:spTree>
    <p:extLst>
      <p:ext uri="{BB962C8B-B14F-4D97-AF65-F5344CB8AC3E}">
        <p14:creationId xmlns:p14="http://schemas.microsoft.com/office/powerpoint/2010/main" val="305498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808A2-8E5C-4B59-86A3-57E55A11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720" y="11088"/>
            <a:ext cx="7202760" cy="128089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Дорожного фонда Приднестровской Молдавской Республики на 2026 год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Рыбницкому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и   г. Рыбнице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Рисунок 6" descr="D:\Дорожный фонд\2021\отчеты по ДФ\за 2021 год\отчет ДЭСУ\фото\image-2022-01-18 10_20_33.jpg">
            <a:extLst>
              <a:ext uri="{FF2B5EF4-FFF2-40B4-BE49-F238E27FC236}">
                <a16:creationId xmlns:a16="http://schemas.microsoft.com/office/drawing/2014/main" id="{479E0138-15C7-45C2-B7FD-A202D0596A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96752"/>
            <a:ext cx="10095471" cy="579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029BB94-3A31-4168-8352-CF7D3A775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751921"/>
              </p:ext>
            </p:extLst>
          </p:nvPr>
        </p:nvGraphicFramePr>
        <p:xfrm>
          <a:off x="1403648" y="1700808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10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siaplustj.info/sites/default/files/articles/228441/vvptadzhikistanavpervoypolovineetogogodasostavilokolo28mlrd.jpg">
            <a:extLst>
              <a:ext uri="{FF2B5EF4-FFF2-40B4-BE49-F238E27FC236}">
                <a16:creationId xmlns:a16="http://schemas.microsoft.com/office/drawing/2014/main" id="{5077B8B8-EEA7-4E7E-9AE7-1FCFF4D6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DCD9324-E86B-4ECE-BF5F-A8FDD8761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204019"/>
              </p:ext>
            </p:extLst>
          </p:nvPr>
        </p:nvGraphicFramePr>
        <p:xfrm>
          <a:off x="611560" y="692696"/>
          <a:ext cx="7813303" cy="467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944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235DF-7005-43FC-AEE9-F09CBBEEB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9469"/>
          <a:stretch/>
        </p:blipFill>
        <p:spPr>
          <a:xfrm>
            <a:off x="1043608" y="2618729"/>
            <a:ext cx="792025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53A7947-E064-4284-9ED1-E84DD9D20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901532"/>
              </p:ext>
            </p:extLst>
          </p:nvPr>
        </p:nvGraphicFramePr>
        <p:xfrm>
          <a:off x="1547664" y="332656"/>
          <a:ext cx="669674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03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FE47D-236B-4810-B1E3-356D64A5D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3FBC6-44B6-4B5E-9EF1-13E3B76C6176}"/>
              </a:ext>
            </a:extLst>
          </p:cNvPr>
          <p:cNvSpPr txBox="1"/>
          <p:nvPr/>
        </p:nvSpPr>
        <p:spPr>
          <a:xfrm>
            <a:off x="3635896" y="56612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>
                    <a:lumMod val="85000"/>
                  </a:schemeClr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A4C8CE-8944-42CE-8CAC-7810F252F035}"/>
              </a:ext>
            </a:extLst>
          </p:cNvPr>
          <p:cNvSpPr/>
          <p:nvPr/>
        </p:nvSpPr>
        <p:spPr>
          <a:xfrm>
            <a:off x="2483768" y="1149696"/>
            <a:ext cx="5670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Уважаемые участники </a:t>
            </a: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общественных слушаний! </a:t>
            </a: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Ваши предложения и замечания </a:t>
            </a: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по представленному проекту бюджета </a:t>
            </a: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r>
              <a:rPr lang="ru-RU" i="1" dirty="0" err="1">
                <a:solidFill>
                  <a:schemeClr val="bg1"/>
                </a:solidFill>
                <a:highlight>
                  <a:srgbClr val="000080"/>
                </a:highlight>
              </a:rPr>
              <a:t>Рыбницкого</a:t>
            </a: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 района и г. Рыбницы на 2026 год </a:t>
            </a: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Вы можете направлять</a:t>
            </a: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на электронную почту оргкомитета </a:t>
            </a: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r>
              <a:rPr lang="en-US" i="1" dirty="0">
                <a:solidFill>
                  <a:schemeClr val="bg1"/>
                </a:solidFill>
                <a:highlight>
                  <a:srgbClr val="000080"/>
                </a:highlight>
              </a:rPr>
              <a:t>20643r</a:t>
            </a: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@</a:t>
            </a:r>
            <a:r>
              <a:rPr lang="en-US" i="1" dirty="0">
                <a:solidFill>
                  <a:schemeClr val="bg1"/>
                </a:solidFill>
                <a:highlight>
                  <a:srgbClr val="000080"/>
                </a:highlight>
              </a:rPr>
              <a:t>g</a:t>
            </a:r>
            <a:r>
              <a:rPr lang="ru-RU" i="1" dirty="0" err="1">
                <a:solidFill>
                  <a:schemeClr val="bg1"/>
                </a:solidFill>
                <a:highlight>
                  <a:srgbClr val="000080"/>
                </a:highlight>
              </a:rPr>
              <a:t>mail</a:t>
            </a: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.</a:t>
            </a:r>
            <a:r>
              <a:rPr lang="en-US" i="1" dirty="0">
                <a:solidFill>
                  <a:schemeClr val="bg1"/>
                </a:solidFill>
                <a:highlight>
                  <a:srgbClr val="000080"/>
                </a:highlight>
              </a:rPr>
              <a:t>com</a:t>
            </a: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b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в срок до 16.00 часов  30.0</a:t>
            </a:r>
            <a:r>
              <a:rPr lang="en-US" i="1" dirty="0">
                <a:solidFill>
                  <a:schemeClr val="bg1"/>
                </a:solidFill>
                <a:highlight>
                  <a:srgbClr val="000080"/>
                </a:highlight>
              </a:rPr>
              <a:t>1</a:t>
            </a:r>
            <a:r>
              <a:rPr lang="ru-RU" i="1" dirty="0">
                <a:solidFill>
                  <a:schemeClr val="bg1"/>
                </a:solidFill>
                <a:highlight>
                  <a:srgbClr val="000080"/>
                </a:highlight>
              </a:rPr>
              <a:t>.2026 (включительно)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13F0-B8A4-43E1-885F-D334D06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6632"/>
            <a:ext cx="7704667" cy="97308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Доходы бюджета Рыбницкого района </a:t>
            </a:r>
            <a:br>
              <a:rPr lang="ru-RU" sz="2000" dirty="0"/>
            </a:br>
            <a:r>
              <a:rPr lang="ru-RU" sz="2000" dirty="0"/>
              <a:t>и г. Рыбница в 202</a:t>
            </a:r>
            <a:r>
              <a:rPr lang="en-US" sz="2000" dirty="0"/>
              <a:t>6</a:t>
            </a:r>
            <a:r>
              <a:rPr lang="ru-RU" sz="2000" dirty="0"/>
              <a:t> году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9BC5AB47-4B13-4AE4-AF6B-F8547BDE7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75097"/>
              </p:ext>
            </p:extLst>
          </p:nvPr>
        </p:nvGraphicFramePr>
        <p:xfrm>
          <a:off x="755576" y="1086617"/>
          <a:ext cx="8784975" cy="500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681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3CD12-656C-43C1-AFFB-D7FB4EB5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57" y="204633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местного бюджета в разрезе основных видов налоговых, неналоговых и иных обязательных платежей                                     на 2026 год</a:t>
            </a:r>
          </a:p>
        </p:txBody>
      </p:sp>
      <p:graphicFrame>
        <p:nvGraphicFramePr>
          <p:cNvPr id="16" name="Объект 1">
            <a:extLst>
              <a:ext uri="{FF2B5EF4-FFF2-40B4-BE49-F238E27FC236}">
                <a16:creationId xmlns:a16="http://schemas.microsoft.com/office/drawing/2014/main" id="{06FE494F-BBE8-40B3-85D9-7CE2118B8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098564"/>
              </p:ext>
            </p:extLst>
          </p:nvPr>
        </p:nvGraphicFramePr>
        <p:xfrm>
          <a:off x="1259632" y="1108751"/>
          <a:ext cx="741682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8A56D8-608C-4DA0-86A0-C5109C631964}"/>
              </a:ext>
            </a:extLst>
          </p:cNvPr>
          <p:cNvSpPr/>
          <p:nvPr/>
        </p:nvSpPr>
        <p:spPr>
          <a:xfrm>
            <a:off x="7400069" y="1484099"/>
            <a:ext cx="968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5433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352DD-E496-43D0-92EA-F684BDF0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Покрытие дефицита местного бюджета в 2026 году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EE76B27-9526-45EF-9BAB-EE0839DA7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219686"/>
              </p:ext>
            </p:extLst>
          </p:nvPr>
        </p:nvGraphicFramePr>
        <p:xfrm>
          <a:off x="5220072" y="1988841"/>
          <a:ext cx="3528392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1817C286-6B8E-4129-86BA-00E13EE9D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778192"/>
              </p:ext>
            </p:extLst>
          </p:nvPr>
        </p:nvGraphicFramePr>
        <p:xfrm>
          <a:off x="395536" y="1988840"/>
          <a:ext cx="4067944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744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5AB76-D82B-4D53-BF44-83F5D078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852710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dirty="0"/>
              <a:t>Расходы местного бюджета</a:t>
            </a:r>
            <a:br>
              <a:rPr lang="ru-RU" sz="3200" dirty="0"/>
            </a:br>
            <a:r>
              <a:rPr lang="ru-RU" sz="3200" dirty="0"/>
              <a:t>в 202</a:t>
            </a:r>
            <a:r>
              <a:rPr lang="en-US" sz="3200" dirty="0"/>
              <a:t>6</a:t>
            </a:r>
            <a:r>
              <a:rPr lang="ru-RU" sz="3200" dirty="0"/>
              <a:t> году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A8DF516-EF62-4F2E-A095-82A230D29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46901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08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2B62-BC85-427D-95F6-EA425B01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расходной части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47FCE6BF-92C9-45E9-B1CF-BEC4FF103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255930"/>
              </p:ext>
            </p:extLst>
          </p:nvPr>
        </p:nvGraphicFramePr>
        <p:xfrm>
          <a:off x="1403648" y="332656"/>
          <a:ext cx="669674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48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C3F9EC-B7EE-4FDC-904C-9B3407CE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028689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DB368-D75C-4270-A2CA-E2A51ABC5FD6}"/>
              </a:ext>
            </a:extLst>
          </p:cNvPr>
          <p:cNvSpPr txBox="1"/>
          <p:nvPr/>
        </p:nvSpPr>
        <p:spPr>
          <a:xfrm>
            <a:off x="1475656" y="566678"/>
            <a:ext cx="69847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году предусмотрены средства на предоставление бюджетных кредитов молодым семьям, на предоставление беспроцентных бюджетных кредитов молодым специалистам органов сельской местности, на предоставление крестьянским (фермерским) хозяйствам, а также юридическим лицам Приднестровской Молдавской Республики, занимающимся производством продукции растениеводства и (или) животноводства, на предоставление льготных кредитов вдовам защитников Приднестровской Молдавской Республики.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9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C9621-EE26-433B-895F-8DE82FDA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06333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Основные целевые бюджетные фонды и планирование программ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FC5F2-D58B-41B6-A26A-820FAA2BB3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90" y="1283359"/>
            <a:ext cx="838386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DCD9324-E86B-4ECE-BF5F-A8FDD8761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75513"/>
              </p:ext>
            </p:extLst>
          </p:nvPr>
        </p:nvGraphicFramePr>
        <p:xfrm>
          <a:off x="1833563" y="1593850"/>
          <a:ext cx="6591300" cy="37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689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ЗАГРУЗКИ\IMG-5dd1d01d93f506a825449e4145fc937a-V.jpg">
            <a:extLst>
              <a:ext uri="{FF2B5EF4-FFF2-40B4-BE49-F238E27FC236}">
                <a16:creationId xmlns:a16="http://schemas.microsoft.com/office/drawing/2014/main" id="{129DE2F6-4976-414F-96E2-6D40431570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-99392"/>
            <a:ext cx="12853936" cy="849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EA6E24-DA34-4300-9C9E-C3DCECE63C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28800" y="-171400"/>
            <a:ext cx="12853936" cy="8395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7AC0E95-1EBC-4EE0-8035-8851E1B0EC44}"/>
              </a:ext>
            </a:extLst>
          </p:cNvPr>
          <p:cNvGrpSpPr/>
          <p:nvPr/>
        </p:nvGrpSpPr>
        <p:grpSpPr>
          <a:xfrm>
            <a:off x="611560" y="951068"/>
            <a:ext cx="7040067" cy="4510276"/>
            <a:chOff x="0" y="-151248"/>
            <a:chExt cx="6591300" cy="3927907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03A9CE5-3FF6-4E3A-9875-CFAD49FA7FA0}"/>
                </a:ext>
              </a:extLst>
            </p:cNvPr>
            <p:cNvSpPr/>
            <p:nvPr/>
          </p:nvSpPr>
          <p:spPr>
            <a:xfrm>
              <a:off x="0" y="3"/>
              <a:ext cx="6591300" cy="3776656"/>
            </a:xfrm>
            <a:prstGeom prst="rect">
              <a:avLst/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2255B4-36B5-42DB-BF03-5DB7E8DADDEE}"/>
                </a:ext>
              </a:extLst>
            </p:cNvPr>
            <p:cNvSpPr txBox="1"/>
            <p:nvPr/>
          </p:nvSpPr>
          <p:spPr>
            <a:xfrm>
              <a:off x="641379" y="-151248"/>
              <a:ext cx="5836537" cy="38651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Программа содержания жилищного фонда, объектов социально-культурной сферы и благоустройства территории Рыбницкого района и г. Рыбницы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 млн. 798 тыс. руб.</a:t>
              </a:r>
              <a:r>
                <a:rPr lang="ru-RU" sz="3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16812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6899</TotalTime>
  <Words>326</Words>
  <Application>Microsoft Office PowerPoint</Application>
  <PresentationFormat>Экран (4:3)</PresentationFormat>
  <Paragraphs>46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Доходы бюджета Рыбницкого района  и г. Рыбница в 2026 году</vt:lpstr>
      <vt:lpstr>Доходы местного бюджета в разрезе основных видов налоговых, неналоговых и иных обязательных платежей                                     на 2026 год</vt:lpstr>
      <vt:lpstr>Покрытие дефицита местного бюджета в 2026 году</vt:lpstr>
      <vt:lpstr>Расходы местного бюджета в 2026 году</vt:lpstr>
      <vt:lpstr>Структура расходной части </vt:lpstr>
      <vt:lpstr>Презентация PowerPoint</vt:lpstr>
      <vt:lpstr>Основные целевые бюджетные фонды и планирование программ</vt:lpstr>
      <vt:lpstr>Презентация PowerPoint</vt:lpstr>
      <vt:lpstr>Презентация PowerPoint</vt:lpstr>
      <vt:lpstr>Основные характеристики Дорожного фонда Приднестровской Молдавской Республики на 2026 год  по Рыбницкому району и   г. Рыбнице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ЗА 2015 ГОД</dc:title>
  <dc:creator>qwerty</dc:creator>
  <cp:lastModifiedBy>Пользователь</cp:lastModifiedBy>
  <cp:revision>426</cp:revision>
  <dcterms:created xsi:type="dcterms:W3CDTF">2016-03-29T08:50:03Z</dcterms:created>
  <dcterms:modified xsi:type="dcterms:W3CDTF">2026-01-23T07:16:40Z</dcterms:modified>
</cp:coreProperties>
</file>