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20"/>
  </p:notesMasterIdLst>
  <p:sldIdLst>
    <p:sldId id="340" r:id="rId2"/>
    <p:sldId id="499" r:id="rId3"/>
    <p:sldId id="508" r:id="rId4"/>
    <p:sldId id="498" r:id="rId5"/>
    <p:sldId id="497" r:id="rId6"/>
    <p:sldId id="311" r:id="rId7"/>
    <p:sldId id="500" r:id="rId8"/>
    <p:sldId id="482" r:id="rId9"/>
    <p:sldId id="502" r:id="rId10"/>
    <p:sldId id="505" r:id="rId11"/>
    <p:sldId id="504" r:id="rId12"/>
    <p:sldId id="506" r:id="rId13"/>
    <p:sldId id="507" r:id="rId14"/>
    <p:sldId id="492" r:id="rId15"/>
    <p:sldId id="484" r:id="rId16"/>
    <p:sldId id="493" r:id="rId17"/>
    <p:sldId id="503" r:id="rId18"/>
    <p:sldId id="446" r:id="rId19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3096" autoAdjust="0"/>
  </p:normalViewPr>
  <p:slideViewPr>
    <p:cSldViewPr>
      <p:cViewPr varScale="1">
        <p:scale>
          <a:sx n="106" d="100"/>
          <a:sy n="106" d="100"/>
        </p:scale>
        <p:origin x="1032" y="108"/>
      </p:cViewPr>
      <p:guideLst>
        <p:guide orient="horz" pos="2160"/>
        <p:guide pos="2880"/>
        <p:guide pos="2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доходы</c:v>
                </c:pt>
                <c:pt idx="1">
                  <c:v>Не налоговые доходы</c:v>
                </c:pt>
                <c:pt idx="2">
                  <c:v>Доходы целевых фондов</c:v>
                </c:pt>
                <c:pt idx="3">
                  <c:v>Доходы от предпринимательской и иной приносящей доход деятельности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232.483</c:v>
                </c:pt>
                <c:pt idx="1">
                  <c:v>2.7810000000000001</c:v>
                </c:pt>
                <c:pt idx="2">
                  <c:v>2.923</c:v>
                </c:pt>
                <c:pt idx="3">
                  <c:v>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2-42CD-A243-331E12C327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доходы</c:v>
                </c:pt>
                <c:pt idx="1">
                  <c:v>Не налоговые доходы</c:v>
                </c:pt>
                <c:pt idx="2">
                  <c:v>Доходы целевых фондов</c:v>
                </c:pt>
                <c:pt idx="3">
                  <c:v>Доходы от предпринимательской и иной приносящей доход деятельности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230.839</c:v>
                </c:pt>
                <c:pt idx="1">
                  <c:v>5.0119999999999996</c:v>
                </c:pt>
                <c:pt idx="2">
                  <c:v>3.206</c:v>
                </c:pt>
                <c:pt idx="3">
                  <c:v>7.7309999999999999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2-42CD-A243-331E12C32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6257696"/>
        <c:axId val="636259992"/>
        <c:axId val="0"/>
      </c:bar3DChart>
      <c:catAx>
        <c:axId val="636257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59992"/>
        <c:crosses val="autoZero"/>
        <c:auto val="1"/>
        <c:lblAlgn val="ctr"/>
        <c:lblOffset val="100"/>
        <c:noMultiLvlLbl val="0"/>
      </c:catAx>
      <c:valAx>
        <c:axId val="636259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5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2334160436386"/>
          <c:y val="0.10311706659459059"/>
          <c:w val="0.61878946308579774"/>
          <c:h val="0.7592226485614368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DD-4C0B-B4E7-A8B89D65027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6DD-4C0B-B4E7-A8B89D65027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DD-4C0B-B4E7-A8B89D65027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8D3-4B5A-83D4-8CF4B835B5D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D3-4B5A-83D4-8CF4B835B5DD}"/>
              </c:ext>
            </c:extLst>
          </c:dPt>
          <c:dLbls>
            <c:dLbl>
              <c:idx val="0"/>
              <c:layout>
                <c:manualLayout>
                  <c:x val="-3.8589666507642943E-2"/>
                  <c:y val="3.22043465758706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5495119278687"/>
                      <c:h val="0.20078433550956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DD-4C0B-B4E7-A8B89D65027D}"/>
                </c:ext>
              </c:extLst>
            </c:dLbl>
            <c:dLbl>
              <c:idx val="1"/>
              <c:layout>
                <c:manualLayout>
                  <c:x val="-0.13141241387122582"/>
                  <c:y val="-9.68301996945873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DD-4C0B-B4E7-A8B89D65027D}"/>
                </c:ext>
              </c:extLst>
            </c:dLbl>
            <c:dLbl>
              <c:idx val="2"/>
              <c:layout>
                <c:manualLayout>
                  <c:x val="-0.10707740955903347"/>
                  <c:y val="-0.151955338295744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DD-4C0B-B4E7-A8B89D65027D}"/>
                </c:ext>
              </c:extLst>
            </c:dLbl>
            <c:dLbl>
              <c:idx val="3"/>
              <c:layout>
                <c:manualLayout>
                  <c:x val="-5.6893320097050146E-3"/>
                  <c:y val="-0.134040662148650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D3-4B5A-83D4-8CF4B835B5DD}"/>
                </c:ext>
              </c:extLst>
            </c:dLbl>
            <c:dLbl>
              <c:idx val="4"/>
              <c:layout>
                <c:manualLayout>
                  <c:x val="0.15171552025880025"/>
                  <c:y val="-0.12933748102062734"/>
                </c:manualLayout>
              </c:layout>
              <c:tx>
                <c:rich>
                  <a:bodyPr/>
                  <a:lstStyle/>
                  <a:p>
                    <a:fld id="{5AE2FFBB-00EC-45B5-9D21-76A35457C978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0,1%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8D3-4B5A-83D4-8CF4B835B5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Собственные средства</c:v>
                </c:pt>
                <c:pt idx="1">
                  <c:v>Субсидии</c:v>
                </c:pt>
                <c:pt idx="2">
                  <c:v>Целевые фонды</c:v>
                </c:pt>
                <c:pt idx="3">
                  <c:v>Трансферты</c:v>
                </c:pt>
                <c:pt idx="4">
                  <c:v>Средства на выплату пособий первокласникам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219413788</c:v>
                </c:pt>
                <c:pt idx="1">
                  <c:v>45287323</c:v>
                </c:pt>
                <c:pt idx="2">
                  <c:v>26578860</c:v>
                </c:pt>
                <c:pt idx="3">
                  <c:v>5983982</c:v>
                </c:pt>
                <c:pt idx="4">
                  <c:v>916090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D-4C0B-B4E7-A8B89D6502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000063314350968E-2"/>
          <c:y val="0.82631115061289484"/>
          <c:w val="0.93876034471115377"/>
          <c:h val="0.15293948820501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10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66-46A6-A271-433208EB56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66-46A6-A271-433208EB56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66-46A6-A271-433208EB56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66-46A6-A271-433208EB56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66-46A6-A271-433208EB56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66-46A6-A271-433208EB56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166-46A6-A271-433208EB56A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содержание жилищного фонда</c:v>
                </c:pt>
                <c:pt idx="1">
                  <c:v>Целевой сбор на благоустройство села</c:v>
                </c:pt>
                <c:pt idx="2">
                  <c:v>Целевой сбор на развитие инфраструктуры села</c:v>
                </c:pt>
                <c:pt idx="3">
                  <c:v>Погашение кредитов </c:v>
                </c:pt>
                <c:pt idx="4">
                  <c:v>Поступления от приватизации</c:v>
                </c:pt>
                <c:pt idx="5">
                  <c:v>Поступления экофонда</c:v>
                </c:pt>
                <c:pt idx="6">
                  <c:v>Доходы от платных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12.44</c:v>
                </c:pt>
                <c:pt idx="1">
                  <c:v>1.417</c:v>
                </c:pt>
                <c:pt idx="2">
                  <c:v>0.79600000000000004</c:v>
                </c:pt>
                <c:pt idx="3">
                  <c:v>0.73899999999999999</c:v>
                </c:pt>
                <c:pt idx="4">
                  <c:v>0.17399999999999999</c:v>
                </c:pt>
                <c:pt idx="5">
                  <c:v>2.9460000000000002</c:v>
                </c:pt>
                <c:pt idx="6">
                  <c:v>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A-4BF0-A4C5-A1E6603CA74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904440863658168E-2"/>
          <c:y val="0"/>
          <c:w val="0.8657038146443534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2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903E-41C5-AEAE-B2F740A6B33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03E-41C5-AEAE-B2F740A6B33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03E-41C5-AEAE-B2F740A6B33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903E-41C5-AEAE-B2F740A6B337}"/>
              </c:ext>
            </c:extLst>
          </c:dPt>
          <c:dLbls>
            <c:dLbl>
              <c:idx val="1"/>
              <c:layout>
                <c:manualLayout>
                  <c:x val="-0.15904149568905238"/>
                  <c:y val="0.148408850827730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E-41C5-AEAE-B2F740A6B337}"/>
                </c:ext>
              </c:extLst>
            </c:dLbl>
            <c:dLbl>
              <c:idx val="2"/>
              <c:layout>
                <c:manualLayout>
                  <c:x val="-7.937445632733002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E-41C5-AEAE-B2F740A6B337}"/>
                </c:ext>
              </c:extLst>
            </c:dLbl>
            <c:dLbl>
              <c:idx val="3"/>
              <c:layout>
                <c:manualLayout>
                  <c:x val="7.831878123993076E-2"/>
                  <c:y val="-2.27662102924001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3E-41C5-AEAE-B2F740A6B3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Налоговые платежи</c:v>
                </c:pt>
                <c:pt idx="1">
                  <c:v>Не налоговые платежи</c:v>
                </c:pt>
                <c:pt idx="2">
                  <c:v>Целевые бюджетные фонды</c:v>
                </c:pt>
                <c:pt idx="3">
                  <c:v>Доходы от платных услуг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232.483</c:v>
                </c:pt>
                <c:pt idx="1">
                  <c:v>2.7810000000000001</c:v>
                </c:pt>
                <c:pt idx="2">
                  <c:v>2.923</c:v>
                </c:pt>
                <c:pt idx="3">
                  <c:v>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E-41C5-AEAE-B2F740A6B33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15706971868063E-2"/>
          <c:y val="3.2715130425822657E-2"/>
          <c:w val="0.88365338034402929"/>
          <c:h val="0.80428602555171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ОАО «ММЗ» </c:v>
                </c:pt>
                <c:pt idx="1">
                  <c:v>ЗАО «РЦК»</c:v>
                </c:pt>
                <c:pt idx="2">
                  <c:v>ООО «Шериф»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55.857999999999997</c:v>
                </c:pt>
                <c:pt idx="1">
                  <c:v>23.138000000000002</c:v>
                </c:pt>
                <c:pt idx="2">
                  <c:v>15.135999999999999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2-4787-A688-0E8070ED93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ОАО «ММЗ» </c:v>
                </c:pt>
                <c:pt idx="1">
                  <c:v>ЗАО «РЦК»</c:v>
                </c:pt>
                <c:pt idx="2">
                  <c:v>ООО «Шериф»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63.238999999999997</c:v>
                </c:pt>
                <c:pt idx="1">
                  <c:v>22.882000000000001</c:v>
                </c:pt>
                <c:pt idx="2">
                  <c:v>17.632999999999999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2-4787-A688-0E8070ED93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8519872"/>
        <c:axId val="448514976"/>
      </c:barChart>
      <c:valAx>
        <c:axId val="44851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519872"/>
        <c:crosses val="autoZero"/>
        <c:crossBetween val="between"/>
      </c:valAx>
      <c:catAx>
        <c:axId val="44851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514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Лист1!$A$2:$A$13</c:f>
              <c:strCache>
                <c:ptCount val="12"/>
                <c:pt idx="0">
                  <c:v>Всего расходы</c:v>
                </c:pt>
                <c:pt idx="1">
                  <c:v>Государственное управление и местное самоуправление     </c:v>
                </c:pt>
                <c:pt idx="2">
                  <c:v>Государственная оборона                 </c:v>
                </c:pt>
                <c:pt idx="3">
                  <c:v>Правоохранительная деятельность и обеспечение безопасности государства</c:v>
                </c:pt>
                <c:pt idx="4">
                  <c:v>Транспорт, дорожное хозяйство, связь и информатика</c:v>
                </c:pt>
                <c:pt idx="5">
                  <c:v>Жилищное и коммунальное хозяйство</c:v>
                </c:pt>
                <c:pt idx="6">
                  <c:v>Образование                                       </c:v>
                </c:pt>
                <c:pt idx="7">
                  <c:v>Культура, искусство, кинематография</c:v>
                </c:pt>
                <c:pt idx="8">
                  <c:v>Средства массовой информации</c:v>
                </c:pt>
                <c:pt idx="9">
                  <c:v>Социальная политика                                       </c:v>
                </c:pt>
                <c:pt idx="10">
                  <c:v>Прочие расходы                                        </c:v>
                </c:pt>
                <c:pt idx="11">
                  <c:v>Целевые бюджетные фонды                  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 formatCode="General">
                  <c:v>329614571</c:v>
                </c:pt>
                <c:pt idx="1">
                  <c:v>15809098</c:v>
                </c:pt>
                <c:pt idx="2">
                  <c:v>235319</c:v>
                </c:pt>
                <c:pt idx="3">
                  <c:v>930684</c:v>
                </c:pt>
                <c:pt idx="4">
                  <c:v>1044185</c:v>
                </c:pt>
                <c:pt idx="5">
                  <c:v>14373222</c:v>
                </c:pt>
                <c:pt idx="6">
                  <c:v>181954537</c:v>
                </c:pt>
                <c:pt idx="7">
                  <c:v>21230119</c:v>
                </c:pt>
                <c:pt idx="8">
                  <c:v>460356</c:v>
                </c:pt>
                <c:pt idx="9">
                  <c:v>6979336</c:v>
                </c:pt>
                <c:pt idx="10">
                  <c:v>37261258</c:v>
                </c:pt>
                <c:pt idx="11">
                  <c:v>49336157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C-49CA-86C7-5130CDDF8E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Лист1!$A$2:$A$13</c:f>
              <c:strCache>
                <c:ptCount val="12"/>
                <c:pt idx="0">
                  <c:v>Всего расходы</c:v>
                </c:pt>
                <c:pt idx="1">
                  <c:v>Государственное управление и местное самоуправление     </c:v>
                </c:pt>
                <c:pt idx="2">
                  <c:v>Государственная оборона                 </c:v>
                </c:pt>
                <c:pt idx="3">
                  <c:v>Правоохранительная деятельность и обеспечение безопасности государства</c:v>
                </c:pt>
                <c:pt idx="4">
                  <c:v>Транспорт, дорожное хозяйство, связь и информатика</c:v>
                </c:pt>
                <c:pt idx="5">
                  <c:v>Жилищное и коммунальное хозяйство</c:v>
                </c:pt>
                <c:pt idx="6">
                  <c:v>Образование                                       </c:v>
                </c:pt>
                <c:pt idx="7">
                  <c:v>Культура, искусство, кинематография</c:v>
                </c:pt>
                <c:pt idx="8">
                  <c:v>Средства массовой информации</c:v>
                </c:pt>
                <c:pt idx="9">
                  <c:v>Социальная политика                                       </c:v>
                </c:pt>
                <c:pt idx="10">
                  <c:v>Прочие расходы                                        </c:v>
                </c:pt>
                <c:pt idx="11">
                  <c:v>Целевые бюджетные фонды                  </c:v>
                </c:pt>
              </c:strCache>
            </c:strRef>
          </c:cat>
          <c:val>
            <c:numRef>
              <c:f>Лист1!$C$2:$C$13</c:f>
              <c:numCache>
                <c:formatCode>#,##0</c:formatCode>
                <c:ptCount val="12"/>
                <c:pt idx="0" formatCode="General">
                  <c:v>312551302</c:v>
                </c:pt>
                <c:pt idx="1">
                  <c:v>15164233</c:v>
                </c:pt>
                <c:pt idx="2">
                  <c:v>215288</c:v>
                </c:pt>
                <c:pt idx="3">
                  <c:v>809391</c:v>
                </c:pt>
                <c:pt idx="4">
                  <c:v>1025500</c:v>
                </c:pt>
                <c:pt idx="5">
                  <c:v>11484175</c:v>
                </c:pt>
                <c:pt idx="6">
                  <c:v>179112047</c:v>
                </c:pt>
                <c:pt idx="7">
                  <c:v>20875959</c:v>
                </c:pt>
                <c:pt idx="8">
                  <c:v>433245</c:v>
                </c:pt>
                <c:pt idx="9">
                  <c:v>6348431</c:v>
                </c:pt>
                <c:pt idx="10">
                  <c:v>29614102</c:v>
                </c:pt>
                <c:pt idx="11">
                  <c:v>47468931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6C-49CA-86C7-5130CDDF8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36263272"/>
        <c:axId val="636262616"/>
      </c:barChart>
      <c:catAx>
        <c:axId val="63626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62616"/>
        <c:crosses val="autoZero"/>
        <c:auto val="1"/>
        <c:lblAlgn val="r"/>
        <c:lblOffset val="100"/>
        <c:noMultiLvlLbl val="0"/>
      </c:catAx>
      <c:valAx>
        <c:axId val="636262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6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42532430685717E-2"/>
          <c:y val="1.1890064649495874E-2"/>
          <c:w val="0.82398252046068943"/>
          <c:h val="0.856119787859828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8A8-4B41-BBBD-0E9EB998F2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A8-4B41-BBBD-0E9EB998F2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A8-4B41-BBBD-0E9EB998F2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28B-421E-9DB6-F9A1ACE01D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A8-4B41-BBBD-0E9EB998F2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28B-421E-9DB6-F9A1ACE01DB4}"/>
              </c:ext>
            </c:extLst>
          </c:dPt>
          <c:dLbls>
            <c:dLbl>
              <c:idx val="0"/>
              <c:layout>
                <c:manualLayout>
                  <c:x val="-2.716575771614356E-2"/>
                  <c:y val="2.86369862412948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A8-4B41-BBBD-0E9EB998F2B7}"/>
                </c:ext>
              </c:extLst>
            </c:dLbl>
            <c:dLbl>
              <c:idx val="1"/>
              <c:layout>
                <c:manualLayout>
                  <c:x val="7.3750616717616804E-2"/>
                  <c:y val="-2.637846731137239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A8-4B41-BBBD-0E9EB998F2B7}"/>
                </c:ext>
              </c:extLst>
            </c:dLbl>
            <c:dLbl>
              <c:idx val="2"/>
              <c:layout>
                <c:manualLayout>
                  <c:x val="2.160568830509112E-2"/>
                  <c:y val="1.44994854372903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A8-4B41-BBBD-0E9EB998F2B7}"/>
                </c:ext>
              </c:extLst>
            </c:dLbl>
            <c:dLbl>
              <c:idx val="4"/>
              <c:layout>
                <c:manualLayout>
                  <c:x val="5.3124358236290243E-3"/>
                  <c:y val="4.865321981768107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A8-4B41-BBBD-0E9EB998F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 социально-защищённым направлениям</c:v>
                </c:pt>
                <c:pt idx="1">
                  <c:v>за счёт доходов имеющих целевое назначение</c:v>
                </c:pt>
                <c:pt idx="2">
                  <c:v>ДФ</c:v>
                </c:pt>
                <c:pt idx="3">
                  <c:v>Фонд поддержки территорий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204.74799999999999</c:v>
                </c:pt>
                <c:pt idx="1">
                  <c:v>47.468000000000004</c:v>
                </c:pt>
                <c:pt idx="2">
                  <c:v>44.287999999999997</c:v>
                </c:pt>
                <c:pt idx="3">
                  <c:v>0.89800000000000002</c:v>
                </c:pt>
                <c:pt idx="4">
                  <c:v>-32.022999999999975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A8-4B41-BBBD-0E9EB998F2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262571781152127E-2"/>
          <c:y val="0.67231418731252079"/>
          <c:w val="0.57060027977775463"/>
          <c:h val="0.3063567219122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78398088368894E-2"/>
          <c:y val="1.1537525044336945E-3"/>
          <c:w val="0.82461717846293003"/>
          <c:h val="0.998846247495566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3FF-49F3-B9DD-CAC1DA2E1A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3FF-49F3-B9DD-CAC1DA2E1A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3FF-49F3-B9DD-CAC1DA2E1A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3FF-49F3-B9DD-CAC1DA2E1A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3FF-49F3-B9DD-CAC1DA2E1A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245-4430-8B0A-4A9E517BA444}"/>
              </c:ext>
            </c:extLst>
          </c:dPt>
          <c:dLbls>
            <c:dLbl>
              <c:idx val="0"/>
              <c:layout>
                <c:manualLayout>
                  <c:x val="0.2630174598007799"/>
                  <c:y val="6.9371324657375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FF-49F3-B9DD-CAC1DA2E1A0F}"/>
                </c:ext>
              </c:extLst>
            </c:dLbl>
            <c:dLbl>
              <c:idx val="1"/>
              <c:layout>
                <c:manualLayout>
                  <c:x val="-0.329948666404207"/>
                  <c:y val="0.22992167293921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FF-49F3-B9DD-CAC1DA2E1A0F}"/>
                </c:ext>
              </c:extLst>
            </c:dLbl>
            <c:dLbl>
              <c:idx val="2"/>
              <c:layout>
                <c:manualLayout>
                  <c:x val="-0.33344018668361658"/>
                  <c:y val="3.4243653416478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FF-49F3-B9DD-CAC1DA2E1A0F}"/>
                </c:ext>
              </c:extLst>
            </c:dLbl>
            <c:dLbl>
              <c:idx val="3"/>
              <c:layout>
                <c:manualLayout>
                  <c:x val="-0.24440641955867187"/>
                  <c:y val="-5.72165610628089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FF-49F3-B9DD-CAC1DA2E1A0F}"/>
                </c:ext>
              </c:extLst>
            </c:dLbl>
            <c:dLbl>
              <c:idx val="4"/>
              <c:layout>
                <c:manualLayout>
                  <c:x val="0.31947410556597805"/>
                  <c:y val="-4.64735296366494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FF-49F3-B9DD-CAC1DA2E1A0F}"/>
                </c:ext>
              </c:extLst>
            </c:dLbl>
            <c:dLbl>
              <c:idx val="5"/>
              <c:layout>
                <c:manualLayout>
                  <c:x val="-8.7288006985240581E-3"/>
                  <c:y val="-4.15815791485810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45-4430-8B0A-4A9E517BA44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Питание</c:v>
                </c:pt>
                <c:pt idx="2">
                  <c:v>Содержание детских домов</c:v>
                </c:pt>
                <c:pt idx="3">
                  <c:v>Трансферты предприятиям </c:v>
                </c:pt>
                <c:pt idx="4">
                  <c:v>Льготы по транспорту</c:v>
                </c:pt>
                <c:pt idx="5">
                  <c:v>Льготы по коммунальным услугам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185.07599999999999</c:v>
                </c:pt>
                <c:pt idx="1">
                  <c:v>13.754</c:v>
                </c:pt>
                <c:pt idx="2">
                  <c:v>1.028</c:v>
                </c:pt>
                <c:pt idx="3">
                  <c:v>0.19500000000000001</c:v>
                </c:pt>
                <c:pt idx="4">
                  <c:v>1.0109999999999999</c:v>
                </c:pt>
                <c:pt idx="5">
                  <c:v>1.2170000000000001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F-49F3-B9DD-CAC1DA2E1A0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По фонду экономического развития при плане </a:t>
          </a:r>
        </a:p>
        <a:p>
          <a:r>
            <a:rPr lang="ru-RU" dirty="0"/>
            <a:t>1 122 621 руб., финансирование не производилось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C85E7E29-67D7-4D08-8BDE-70D05590EAE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 фонду социального развития Рыбницкого района и г. Рыбницы при плане 910 979 руб., профинансировано  160 000 руб., </a:t>
          </a:r>
        </a:p>
      </dgm:t>
    </dgm:pt>
    <dgm:pt modelId="{D00FC252-0E9A-4D3A-AF1A-9DE15421C233}" type="sibTrans" cxnId="{445FC8D4-9515-46C5-B9FF-317CF6AAD967}">
      <dgm:prSet/>
      <dgm:spPr/>
      <dgm:t>
        <a:bodyPr/>
        <a:lstStyle/>
        <a:p>
          <a:endParaRPr lang="ru-RU"/>
        </a:p>
      </dgm:t>
    </dgm:pt>
    <dgm:pt modelId="{8C9A659B-4AB4-487E-B273-99427EC1F70A}" type="parTrans" cxnId="{445FC8D4-9515-46C5-B9FF-317CF6AAD967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2" custLinFactNeighborX="-1961" custLinFactNeighborY="-51571">
        <dgm:presLayoutVars>
          <dgm:bulletEnabled val="1"/>
        </dgm:presLayoutVars>
      </dgm:prSet>
      <dgm:spPr/>
    </dgm:pt>
    <dgm:pt modelId="{437562F9-CA33-4BFA-9EB3-BD250C12858D}" type="pres">
      <dgm:prSet presAssocID="{C02BA5ED-0B68-42C7-A125-995C1D570ADB}" presName="sibTrans" presStyleCnt="0"/>
      <dgm:spPr/>
    </dgm:pt>
    <dgm:pt modelId="{7087A52B-0F04-46BF-A624-A3FC8FB9ED85}" type="pres">
      <dgm:prSet presAssocID="{C85E7E29-67D7-4D08-8BDE-70D05590EAED}" presName="node" presStyleLbl="node1" presStyleIdx="1" presStyleCnt="2" custLinFactNeighborX="318" custLinFactNeighborY="54900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445FC8D4-9515-46C5-B9FF-317CF6AAD967}" srcId="{90EFC80C-88B9-4C10-A519-2A3830B8A410}" destId="{C85E7E29-67D7-4D08-8BDE-70D05590EAED}" srcOrd="1" destOrd="0" parTransId="{8C9A659B-4AB4-487E-B273-99427EC1F70A}" sibTransId="{D00FC252-0E9A-4D3A-AF1A-9DE15421C233}"/>
    <dgm:cxn modelId="{539833F4-6711-4C5E-BD1F-756F1B0799AA}" type="presOf" srcId="{C85E7E29-67D7-4D08-8BDE-70D05590EAED}" destId="{7087A52B-0F04-46BF-A624-A3FC8FB9ED85}" srcOrd="0" destOrd="0" presId="urn:microsoft.com/office/officeart/2005/8/layout/default"/>
    <dgm:cxn modelId="{04C95665-C0EE-4DCA-A5A6-43CAA26E2D6D}" type="presParOf" srcId="{D2FA6BFB-98F3-458D-B56C-ED1CCF246DB6}" destId="{FEA0370D-E99D-46C6-A8D7-EA4784D97471}" srcOrd="0" destOrd="0" presId="urn:microsoft.com/office/officeart/2005/8/layout/default"/>
    <dgm:cxn modelId="{E6994277-0B8E-4FA2-820B-E07F505903F6}" type="presParOf" srcId="{D2FA6BFB-98F3-458D-B56C-ED1CCF246DB6}" destId="{437562F9-CA33-4BFA-9EB3-BD250C12858D}" srcOrd="1" destOrd="0" presId="urn:microsoft.com/office/officeart/2005/8/layout/default"/>
    <dgm:cxn modelId="{E6880346-A897-43E1-8198-9504E275AF47}" type="presParOf" srcId="{D2FA6BFB-98F3-458D-B56C-ED1CCF246DB6}" destId="{7087A52B-0F04-46BF-A624-A3FC8FB9ED8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C5EDBA-47D6-4C63-A73F-071792463C56}" type="doc">
      <dgm:prSet loTypeId="urn:microsoft.com/office/officeart/2005/8/layout/h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10A15F-8E9B-4A8F-B680-1A9C06CB937B}">
      <dgm:prSet phldrT="[Текст]"/>
      <dgm:spPr/>
      <dgm:t>
        <a:bodyPr/>
        <a:lstStyle/>
        <a:p>
          <a:r>
            <a:rPr lang="ru-RU" dirty="0"/>
            <a:t>Согласно распределению средств для формирования программ развития дорожной отрасли по автомобильным дорогам общего пользования, находящимся в муниципальной собственности Рыбницкого района и г. Рыбницы за 2023 год утверждены средства в сумме 17 967 080 руб. исполнена на 97%</a:t>
          </a:r>
        </a:p>
      </dgm:t>
    </dgm:pt>
    <dgm:pt modelId="{B2B4AD8C-CF6A-4947-B4BA-9A2091831BE3}" type="parTrans" cxnId="{478358F7-13CF-46D8-8BE5-E7CE99FC4CC4}">
      <dgm:prSet/>
      <dgm:spPr/>
      <dgm:t>
        <a:bodyPr/>
        <a:lstStyle/>
        <a:p>
          <a:endParaRPr lang="ru-RU"/>
        </a:p>
      </dgm:t>
    </dgm:pt>
    <dgm:pt modelId="{7AEA740D-AA0C-4418-BE20-FCC0DB8735E0}" type="sibTrans" cxnId="{478358F7-13CF-46D8-8BE5-E7CE99FC4CC4}">
      <dgm:prSet/>
      <dgm:spPr/>
      <dgm:t>
        <a:bodyPr/>
        <a:lstStyle/>
        <a:p>
          <a:endParaRPr lang="ru-RU"/>
        </a:p>
      </dgm:t>
    </dgm:pt>
    <dgm:pt modelId="{63BF9C83-04AA-48A5-AF53-F1105FCEF682}">
      <dgm:prSet/>
      <dgm:spPr/>
      <dgm:t>
        <a:bodyPr/>
        <a:lstStyle/>
        <a:p>
          <a:endParaRPr lang="ru-RU"/>
        </a:p>
      </dgm:t>
    </dgm:pt>
    <dgm:pt modelId="{EFDAA6A1-BDB3-4A54-94BC-ECB709DB8CA7}" type="parTrans" cxnId="{25247156-F501-47E6-8360-1E823768EE38}">
      <dgm:prSet/>
      <dgm:spPr/>
      <dgm:t>
        <a:bodyPr/>
        <a:lstStyle/>
        <a:p>
          <a:endParaRPr lang="ru-RU"/>
        </a:p>
      </dgm:t>
    </dgm:pt>
    <dgm:pt modelId="{86550508-0303-44DC-B349-8AA15BA03FD6}" type="sibTrans" cxnId="{25247156-F501-47E6-8360-1E823768EE38}">
      <dgm:prSet/>
      <dgm:spPr/>
      <dgm:t>
        <a:bodyPr/>
        <a:lstStyle/>
        <a:p>
          <a:endParaRPr lang="ru-RU"/>
        </a:p>
      </dgm:t>
    </dgm:pt>
    <dgm:pt modelId="{6363D8AB-CB62-4B3A-BF5D-ACBB80A46578}">
      <dgm:prSet/>
      <dgm:spPr/>
      <dgm:t>
        <a:bodyPr/>
        <a:lstStyle/>
        <a:p>
          <a:endParaRPr lang="ru-RU"/>
        </a:p>
      </dgm:t>
    </dgm:pt>
    <dgm:pt modelId="{2229FA9D-F36B-4668-A014-05EBC546D12C}" type="parTrans" cxnId="{6C1EED2D-AC1E-4393-A566-42CE1F17525E}">
      <dgm:prSet/>
      <dgm:spPr/>
      <dgm:t>
        <a:bodyPr/>
        <a:lstStyle/>
        <a:p>
          <a:endParaRPr lang="ru-RU"/>
        </a:p>
      </dgm:t>
    </dgm:pt>
    <dgm:pt modelId="{D0DBEBE1-E44E-455A-A22B-24DD2CDBF30A}" type="sibTrans" cxnId="{6C1EED2D-AC1E-4393-A566-42CE1F17525E}">
      <dgm:prSet/>
      <dgm:spPr/>
      <dgm:t>
        <a:bodyPr/>
        <a:lstStyle/>
        <a:p>
          <a:endParaRPr lang="ru-RU"/>
        </a:p>
      </dgm:t>
    </dgm:pt>
    <dgm:pt modelId="{9BB9DC92-5519-45F3-A0E4-4E274844A238}" type="pres">
      <dgm:prSet presAssocID="{01C5EDBA-47D6-4C63-A73F-071792463C56}" presName="composite" presStyleCnt="0">
        <dgm:presLayoutVars>
          <dgm:chMax val="1"/>
          <dgm:dir/>
          <dgm:resizeHandles val="exact"/>
        </dgm:presLayoutVars>
      </dgm:prSet>
      <dgm:spPr/>
    </dgm:pt>
    <dgm:pt modelId="{9D49371C-FC5B-4CDA-9EA5-6FA72ED353AA}" type="pres">
      <dgm:prSet presAssocID="{D910A15F-8E9B-4A8F-B680-1A9C06CB937B}" presName="roof" presStyleLbl="dkBgShp" presStyleIdx="0" presStyleCnt="2" custScaleY="333333" custLinFactNeighborX="-1923" custLinFactNeighborY="90591"/>
      <dgm:spPr/>
    </dgm:pt>
    <dgm:pt modelId="{B11F0DF7-35FE-40A3-9D93-2BCF0E5AD317}" type="pres">
      <dgm:prSet presAssocID="{D910A15F-8E9B-4A8F-B680-1A9C06CB937B}" presName="pillars" presStyleCnt="0"/>
      <dgm:spPr/>
    </dgm:pt>
    <dgm:pt modelId="{BD83F346-0E8F-4AD0-81B0-9741DCF9EA3E}" type="pres">
      <dgm:prSet presAssocID="{D910A15F-8E9B-4A8F-B680-1A9C06CB937B}" presName="pillar1" presStyleLbl="node1" presStyleIdx="0" presStyleCnt="1" custFlipVert="1" custScaleY="5223" custLinFactNeighborX="-1923" custLinFactNeighborY="41065">
        <dgm:presLayoutVars>
          <dgm:bulletEnabled val="1"/>
        </dgm:presLayoutVars>
      </dgm:prSet>
      <dgm:spPr/>
    </dgm:pt>
    <dgm:pt modelId="{B1602C22-E81A-4BE6-8797-DBAFCC320C86}" type="pres">
      <dgm:prSet presAssocID="{D910A15F-8E9B-4A8F-B680-1A9C06CB937B}" presName="base" presStyleLbl="dkBgShp" presStyleIdx="1" presStyleCnt="2" custLinFactNeighborX="59" custLinFactNeighborY="-80875"/>
      <dgm:spPr/>
    </dgm:pt>
  </dgm:ptLst>
  <dgm:cxnLst>
    <dgm:cxn modelId="{6C1EED2D-AC1E-4393-A566-42CE1F17525E}" srcId="{01C5EDBA-47D6-4C63-A73F-071792463C56}" destId="{6363D8AB-CB62-4B3A-BF5D-ACBB80A46578}" srcOrd="2" destOrd="0" parTransId="{2229FA9D-F36B-4668-A014-05EBC546D12C}" sibTransId="{D0DBEBE1-E44E-455A-A22B-24DD2CDBF30A}"/>
    <dgm:cxn modelId="{25247156-F501-47E6-8360-1E823768EE38}" srcId="{01C5EDBA-47D6-4C63-A73F-071792463C56}" destId="{63BF9C83-04AA-48A5-AF53-F1105FCEF682}" srcOrd="1" destOrd="0" parTransId="{EFDAA6A1-BDB3-4A54-94BC-ECB709DB8CA7}" sibTransId="{86550508-0303-44DC-B349-8AA15BA03FD6}"/>
    <dgm:cxn modelId="{513D2E9E-3E82-4616-A631-14D09520AB5B}" type="presOf" srcId="{01C5EDBA-47D6-4C63-A73F-071792463C56}" destId="{9BB9DC92-5519-45F3-A0E4-4E274844A238}" srcOrd="0" destOrd="0" presId="urn:microsoft.com/office/officeart/2005/8/layout/hList3"/>
    <dgm:cxn modelId="{2FC551BB-55AB-4DF8-91BF-2A2C096A8E32}" type="presOf" srcId="{D910A15F-8E9B-4A8F-B680-1A9C06CB937B}" destId="{9D49371C-FC5B-4CDA-9EA5-6FA72ED353AA}" srcOrd="0" destOrd="0" presId="urn:microsoft.com/office/officeart/2005/8/layout/hList3"/>
    <dgm:cxn modelId="{478358F7-13CF-46D8-8BE5-E7CE99FC4CC4}" srcId="{01C5EDBA-47D6-4C63-A73F-071792463C56}" destId="{D910A15F-8E9B-4A8F-B680-1A9C06CB937B}" srcOrd="0" destOrd="0" parTransId="{B2B4AD8C-CF6A-4947-B4BA-9A2091831BE3}" sibTransId="{7AEA740D-AA0C-4418-BE20-FCC0DB8735E0}"/>
    <dgm:cxn modelId="{4D7861F6-465D-481F-ABD2-55244B626D36}" type="presParOf" srcId="{9BB9DC92-5519-45F3-A0E4-4E274844A238}" destId="{9D49371C-FC5B-4CDA-9EA5-6FA72ED353AA}" srcOrd="0" destOrd="0" presId="urn:microsoft.com/office/officeart/2005/8/layout/hList3"/>
    <dgm:cxn modelId="{E5A2A223-543F-4F95-B6A6-57758102AF20}" type="presParOf" srcId="{9BB9DC92-5519-45F3-A0E4-4E274844A238}" destId="{B11F0DF7-35FE-40A3-9D93-2BCF0E5AD317}" srcOrd="1" destOrd="0" presId="urn:microsoft.com/office/officeart/2005/8/layout/hList3"/>
    <dgm:cxn modelId="{E4E7D2D8-2854-478A-BCBF-80B872EE890F}" type="presParOf" srcId="{B11F0DF7-35FE-40A3-9D93-2BCF0E5AD317}" destId="{BD83F346-0E8F-4AD0-81B0-9741DCF9EA3E}" srcOrd="0" destOrd="0" presId="urn:microsoft.com/office/officeart/2005/8/layout/hList3"/>
    <dgm:cxn modelId="{507CA6BC-3025-40C0-A82D-DD44D70BD9B0}" type="presParOf" srcId="{9BB9DC92-5519-45F3-A0E4-4E274844A238}" destId="{B1602C22-E81A-4BE6-8797-DBAFCC320C86}" srcOrd="2" destOrd="0" presId="urn:microsoft.com/office/officeart/2005/8/layout/hList3"/>
  </dgm:cxnLst>
  <dgm:bg>
    <a:solidFill>
      <a:schemeClr val="bg2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Утвержденный план поступлений средств в территориальный целевой бюджетный экологический фонд Рыбницкого района и г. Рыбницы на 2023 год с учетом остатка руб. составляет </a:t>
          </a:r>
        </a:p>
        <a:p>
          <a:r>
            <a:rPr lang="ru-RU" dirty="0">
              <a:solidFill>
                <a:schemeClr val="tx1"/>
              </a:solidFill>
            </a:rPr>
            <a:t>3 206 231 руб. </a:t>
          </a:r>
        </a:p>
        <a:p>
          <a:r>
            <a:rPr lang="ru-RU" dirty="0">
              <a:solidFill>
                <a:schemeClr val="tx1"/>
              </a:solidFill>
            </a:rPr>
            <a:t>Сумма поступлений в данный фонд за                 2023 год с учетом переходящих остатков составила 2 923 464 руб. руб. или 91% от плана на 2022 год.  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1" custScaleX="100000" custScaleY="95496" custLinFactNeighborX="0" custLinFactNeighborY="-168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04C95665-C0EE-4DCA-A5A6-43CAA26E2D6D}" type="presParOf" srcId="{D2FA6BFB-98F3-458D-B56C-ED1CCF246DB6}" destId="{FEA0370D-E99D-46C6-A8D7-EA4784D9747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72019"/>
          <a:ext cx="3719712" cy="223182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 фонду экономического развития при плане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1 122 621 руб., финансирование не производилось</a:t>
          </a:r>
        </a:p>
      </dsp:txBody>
      <dsp:txXfrm>
        <a:off x="0" y="72019"/>
        <a:ext cx="3719712" cy="2231827"/>
      </dsp:txXfrm>
    </dsp:sp>
    <dsp:sp modelId="{7087A52B-0F04-46BF-A624-A3FC8FB9ED85}">
      <dsp:nvSpPr>
        <dsp:cNvPr id="0" name=""/>
        <dsp:cNvSpPr/>
      </dsp:nvSpPr>
      <dsp:spPr>
        <a:xfrm>
          <a:off x="4093590" y="2445989"/>
          <a:ext cx="3719712" cy="22318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По фонду социального развития Рыбницкого района и г. Рыбницы при плане 910 979 руб., профинансировано  160 000 руб., </a:t>
          </a:r>
        </a:p>
      </dsp:txBody>
      <dsp:txXfrm>
        <a:off x="4093590" y="2445989"/>
        <a:ext cx="3719712" cy="2231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371C-FC5B-4CDA-9EA5-6FA72ED353AA}">
      <dsp:nvSpPr>
        <dsp:cNvPr id="0" name=""/>
        <dsp:cNvSpPr/>
      </dsp:nvSpPr>
      <dsp:spPr>
        <a:xfrm>
          <a:off x="0" y="4"/>
          <a:ext cx="7488832" cy="44644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Согласно распределению средств для формирования программ развития дорожной отрасли по автомобильным дорогам общего пользования, находящимся в муниципальной собственности Рыбницкого района и г. Рыбницы за 2023 год утверждены средства в сумме 17 967 080 руб. исполнена на 97%</a:t>
          </a:r>
        </a:p>
      </dsp:txBody>
      <dsp:txXfrm>
        <a:off x="0" y="4"/>
        <a:ext cx="7488832" cy="4464491"/>
      </dsp:txXfrm>
    </dsp:sp>
    <dsp:sp modelId="{BD83F346-0E8F-4AD0-81B0-9741DCF9EA3E}">
      <dsp:nvSpPr>
        <dsp:cNvPr id="0" name=""/>
        <dsp:cNvSpPr/>
      </dsp:nvSpPr>
      <dsp:spPr>
        <a:xfrm flipV="1">
          <a:off x="0" y="4317592"/>
          <a:ext cx="7488832" cy="1469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602C22-E81A-4BE6-8797-DBAFCC320C86}">
      <dsp:nvSpPr>
        <dsp:cNvPr id="0" name=""/>
        <dsp:cNvSpPr/>
      </dsp:nvSpPr>
      <dsp:spPr>
        <a:xfrm>
          <a:off x="0" y="4680520"/>
          <a:ext cx="7488832" cy="31251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0"/>
          <a:ext cx="6591300" cy="377665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Утвержденный план поступлений средств в территориальный целевой бюджетный экологический фонд Рыбницкого района и г. Рыбницы на 2023 год с учетом остатка руб. составляет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3 206 231 руб.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Сумма поступлений в данный фонд за                 2023 год с учетом переходящих остатков составила 2 923 464 руб. руб. или 91% от плана на 2022 год.  </a:t>
          </a:r>
        </a:p>
      </dsp:txBody>
      <dsp:txXfrm>
        <a:off x="0" y="0"/>
        <a:ext cx="6591300" cy="3776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039AB-6764-4355-9A0B-C90CA4C0F50A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0C7F-B1BF-4A4B-BF52-8B87D49C08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08961-4625-48FE-AD79-67E89578D9C2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572C068A-468E-4DC8-AE8B-52796919F3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6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6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919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9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60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2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AB6A2-4B7A-4A46-8482-737DE9985476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EAF9-CCE4-48B1-9DE7-5D3EA80385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FF5D5-54C5-46E1-925C-D6B2261D6E9F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E2925-3BD1-42EC-8EA6-5843473192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1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22A25-F0D5-4B18-B15D-97FE2E307E4B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EB29A-0564-46F4-B141-1E9FC0443D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D90AA-8860-4CCC-88D0-DC3AC01941C8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FC6D2B24-32BF-4169-8411-EA1510960A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5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5C19D8-E2D3-49AE-982B-CBC5E89FEDB5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10E4339-B2E8-482B-9852-F8A61AB8DF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4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1095C0-9FBD-4213-AEC0-4EDD272CDFA5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5335FD00-7DDC-470B-9688-23DAA8E1B9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00448-F2FF-4D52-9664-2B98CE9CE536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99A50-EEF7-4A88-BAF4-1BDE13D576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FB5C4-F70D-488A-8B1B-5C6EAF4C6AD0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CF40-9052-4058-BDDB-F20010A0CD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3EB3D-150A-474D-A012-CE0CF7405389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35A68-7CBF-4346-A160-B61C4315D7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9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F33AB-0C11-4DB3-B4AB-129AB8E35190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2F00379-D168-463B-B2CE-1F514F216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0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09.03.2024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2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19901-B4D0-436B-B860-BCEEB7282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202" y="-27384"/>
            <a:ext cx="9730714" cy="6881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34AAF7E-A307-4B32-A3E9-99593B07E4E8}"/>
              </a:ext>
            </a:extLst>
          </p:cNvPr>
          <p:cNvSpPr txBox="1">
            <a:spLocks/>
          </p:cNvSpPr>
          <p:nvPr/>
        </p:nvSpPr>
        <p:spPr>
          <a:xfrm>
            <a:off x="1418277" y="2996952"/>
            <a:ext cx="6624736" cy="1008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 ОБ ИСПОЛНЕНИИ БЮДЖЕТА РЫБНИЦКОГО РАЙОНА И                                    Г. РЫБНИЦЫ </a:t>
            </a:r>
          </a:p>
          <a:p>
            <a:pPr algn="ctr">
              <a:defRPr/>
            </a:pPr>
            <a:r>
              <a:rPr lang="ru-RU" sz="28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2023 ГОД</a:t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33A16-4AD0-4FEF-8325-A2C48553776D}"/>
              </a:ext>
            </a:extLst>
          </p:cNvPr>
          <p:cNvSpPr txBox="1"/>
          <p:nvPr/>
        </p:nvSpPr>
        <p:spPr>
          <a:xfrm>
            <a:off x="2051720" y="226515"/>
            <a:ext cx="535785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ГОСУДАРСТВЕННАЯ АДМИНИСТРАЦИЯ РЫБНИЦКОГО РАЙОНА И ГОРОДА РЫБНИЦЫ</a:t>
            </a:r>
          </a:p>
        </p:txBody>
      </p:sp>
    </p:spTree>
    <p:extLst>
      <p:ext uri="{BB962C8B-B14F-4D97-AF65-F5344CB8AC3E}">
        <p14:creationId xmlns:p14="http://schemas.microsoft.com/office/powerpoint/2010/main" val="202596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0669AC-6F49-491F-A34A-91186AF9F72C}"/>
              </a:ext>
            </a:extLst>
          </p:cNvPr>
          <p:cNvSpPr/>
          <p:nvPr/>
        </p:nvSpPr>
        <p:spPr>
          <a:xfrm>
            <a:off x="1691680" y="548680"/>
            <a:ext cx="6318448" cy="413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Резервный фонд бюджета Рыбницкого района и г. Рыбницы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запланирован в сумме 565 343  рублей, фактическое исполнение составило 470 384 руб., в том числе: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единовременной материальной помощи участникам, инвалидам и семьям погибших во время боевых действий в Приднестровской Молдавской Республике; участникам и инвалидам Великой Отечественной войны; малоимущим гражданам Рыбницкого района и города Рыбницы; при рождении двух и более детей (двойня, тройня) выплата разовых премий и оказание разовой материальной помощи гражданам за заслуги перед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Рыбницким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районом и городом Рыбницы – 129 736 руб.;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мероприятий, проводимых Советом народных депутатов Рыбницкого района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г.Рыбницы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Государственной администрацией Рыбницкого района и  г. Рыбницы – 331 688 руб.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аварийно-восстановительных работ – 8 960 рублей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2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siaplustj.info/sites/default/files/articles/228441/vvptadzhikistanavpervoypolovineetogogodasostavilokolo28mlrd.jpg">
            <a:extLst>
              <a:ext uri="{FF2B5EF4-FFF2-40B4-BE49-F238E27FC236}">
                <a16:creationId xmlns:a16="http://schemas.microsoft.com/office/drawing/2014/main" id="{5077B8B8-EEA7-4E7E-9AE7-1FCFF4D6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689806"/>
              </p:ext>
            </p:extLst>
          </p:nvPr>
        </p:nvGraphicFramePr>
        <p:xfrm>
          <a:off x="611560" y="692696"/>
          <a:ext cx="7813303" cy="467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44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2D2B51-8B6C-438B-A171-336D2B88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7" y="836712"/>
            <a:ext cx="6264696" cy="4176464"/>
          </a:xfrm>
        </p:spPr>
        <p:txBody>
          <a:bodyPr>
            <a:normAutofit/>
          </a:bodyPr>
          <a:lstStyle/>
          <a:p>
            <a:r>
              <a:rPr lang="ru-RU" dirty="0"/>
              <a:t>С целью государственной поддержки молодых семей и молодых специалистов с 2009 года действует программа бюджетного кредитования молодых семей и молодых специалистов органов внутренних дел, просвещения, здравоохранения и крестьянских (фермерских) хозяйств, работающих в сельской местности. </a:t>
            </a:r>
          </a:p>
          <a:p>
            <a:r>
              <a:rPr lang="ru-RU" dirty="0"/>
              <a:t>За 2023 год бюджетный кредит на приобретение жилья выделен 5 молодым семьям на сумму по  100 000 руб.</a:t>
            </a:r>
          </a:p>
          <a:p>
            <a:r>
              <a:rPr lang="ru-RU" dirty="0"/>
              <a:t> Бюджетные кредиты молодым специалистам и крестьянским-фермерским хозяйствам за 2023 год не предоставлялись, ввиду отсутствия заявок.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72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33AA103-5F9B-4861-8688-6F618C44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340768"/>
            <a:ext cx="6591985" cy="3777622"/>
          </a:xfrm>
        </p:spPr>
        <p:txBody>
          <a:bodyPr/>
          <a:lstStyle/>
          <a:p>
            <a:r>
              <a:rPr lang="ru-RU" dirty="0"/>
              <a:t>Предоставление права льготного проезда на автомобильном транспорте общего пользования лицам, имеющим в соответствие с действующим законодательством Приднестровской Молдавской Республики право льготного проезда (льготу в размере 100%),  осуществляется путем организации перевозок на 2 (двух) социальных маршрутах № 20, № 25. </a:t>
            </a:r>
          </a:p>
          <a:p>
            <a:r>
              <a:rPr lang="ru-RU" dirty="0"/>
              <a:t>За 2023 год при плане 1 млн. 25 тыс. руб., профинансировано 1 млн. 11 тыс. руб. или 98,2% к плану.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92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08A2-8E5C-4B59-86A3-57E55A11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720" y="11088"/>
            <a:ext cx="7202760" cy="128089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Основные характеристики Дорожного фонда Приднестровской Молдавской Республики                      за 2023 год по </a:t>
            </a:r>
            <a:r>
              <a:rPr lang="ru-RU" sz="2000" dirty="0" err="1"/>
              <a:t>Рыбницкому</a:t>
            </a:r>
            <a:r>
              <a:rPr lang="ru-RU" sz="2000" dirty="0"/>
              <a:t> району и г. Рыбнице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" name="Рисунок 6" descr="D:\Дорожный фонд\2021\отчеты по ДФ\за 2021 год\отчет ДЭСУ\фото\image-2022-01-18 10_20_33.jpg">
            <a:extLst>
              <a:ext uri="{FF2B5EF4-FFF2-40B4-BE49-F238E27FC236}">
                <a16:creationId xmlns:a16="http://schemas.microsoft.com/office/drawing/2014/main" id="{479E0138-15C7-45C2-B7FD-A202D0596A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196752"/>
            <a:ext cx="10095471" cy="57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29BB94-3A31-4168-8352-CF7D3A775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900908"/>
              </p:ext>
            </p:extLst>
          </p:nvPr>
        </p:nvGraphicFramePr>
        <p:xfrm>
          <a:off x="1403648" y="1700808"/>
          <a:ext cx="74888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10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C9621-EE26-433B-895F-8DE82FDA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30633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Основные целевые бюджетные фонды и планирование программ</a:t>
            </a:r>
          </a:p>
        </p:txBody>
      </p:sp>
      <p:pic>
        <p:nvPicPr>
          <p:cNvPr id="4" name="Рисунок 3" descr="C:\Users\User\Desktop\пляж.jpg">
            <a:extLst>
              <a:ext uri="{FF2B5EF4-FFF2-40B4-BE49-F238E27FC236}">
                <a16:creationId xmlns:a16="http://schemas.microsoft.com/office/drawing/2014/main" id="{D22FC5F2-D58B-41B6-A26A-820FAA2BB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83359"/>
            <a:ext cx="972108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479749"/>
              </p:ext>
            </p:extLst>
          </p:nvPr>
        </p:nvGraphicFramePr>
        <p:xfrm>
          <a:off x="1833563" y="1593850"/>
          <a:ext cx="65913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689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ЗАГРУЗКИ\IMG-5dd1d01d93f506a825449e4145fc937a-V.jpg">
            <a:extLst>
              <a:ext uri="{FF2B5EF4-FFF2-40B4-BE49-F238E27FC236}">
                <a16:creationId xmlns:a16="http://schemas.microsoft.com/office/drawing/2014/main" id="{129DE2F6-4976-414F-96E2-6D4043157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99392"/>
            <a:ext cx="12853936" cy="849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A6E24-DA34-4300-9C9E-C3DCECE63C8F}"/>
              </a:ext>
            </a:extLst>
          </p:cNvPr>
          <p:cNvPicPr/>
          <p:nvPr/>
        </p:nvPicPr>
        <p:blipFill rotWithShape="1">
          <a:blip r:embed="rId3"/>
          <a:srcRect l="2084" t="10764" r="1871" b="3371"/>
          <a:stretch/>
        </p:blipFill>
        <p:spPr bwMode="auto">
          <a:xfrm>
            <a:off x="-1692696" y="1479641"/>
            <a:ext cx="12385376" cy="696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AC0E95-1EBC-4EE0-8035-8851E1B0EC44}"/>
              </a:ext>
            </a:extLst>
          </p:cNvPr>
          <p:cNvGrpSpPr/>
          <p:nvPr/>
        </p:nvGrpSpPr>
        <p:grpSpPr>
          <a:xfrm>
            <a:off x="1475656" y="1484784"/>
            <a:ext cx="7400106" cy="4336600"/>
            <a:chOff x="0" y="3"/>
            <a:chExt cx="6591300" cy="3776656"/>
          </a:xfrm>
          <a:scene3d>
            <a:camera prst="orthographicFront"/>
            <a:lightRig rig="flat" dir="t"/>
          </a:scene3d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03A9CE5-3FF6-4E3A-9875-CFAD49FA7FA0}"/>
                </a:ext>
              </a:extLst>
            </p:cNvPr>
            <p:cNvSpPr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olidFill>
              <a:srgbClr val="92D05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2255B4-36B5-42DB-BF03-5DB7E8DADDEE}"/>
                </a:ext>
              </a:extLst>
            </p:cNvPr>
            <p:cNvSpPr txBox="1"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algn="just"/>
              <a:r>
                <a:rPr lang="ru-RU" sz="2400" dirty="0">
                  <a:solidFill>
                    <a:schemeClr val="tx1"/>
                  </a:solidFill>
                </a:rPr>
                <a:t>Фактически за 2023 год за счет местного бюджета для финансирования мероприятий Программы содержания жилищного фонда, объектов социально – культурной сферы и благоустройства территории Рыбницкого района и г. Рыбницы выполнены работы на сумму 16 млн. 754 тыс. руб. или 84% от плана.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16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migrate365.com/wp-content/uploads/2021/08/recomendacoes-1024x416.jpg">
            <a:extLst>
              <a:ext uri="{FF2B5EF4-FFF2-40B4-BE49-F238E27FC236}">
                <a16:creationId xmlns:a16="http://schemas.microsoft.com/office/drawing/2014/main" id="{364ED7E9-DE1F-4E66-83ED-094F01FFF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8" r="25189"/>
          <a:stretch/>
        </p:blipFill>
        <p:spPr bwMode="auto">
          <a:xfrm>
            <a:off x="179512" y="548680"/>
            <a:ext cx="10379377" cy="514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EEDBA-19FE-4C5B-827D-CCC79B96F2F8}"/>
              </a:ext>
            </a:extLst>
          </p:cNvPr>
          <p:cNvSpPr txBox="1"/>
          <p:nvPr/>
        </p:nvSpPr>
        <p:spPr>
          <a:xfrm>
            <a:off x="1115616" y="1268760"/>
            <a:ext cx="5184576" cy="442849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 рамках реализации Муниципальной программы исполнения наказов избирателей  в 2023 году осуществлены мероприятия по приобретению материалов и выполнению работ по ремонту уличного освещения, дорог и тротуаров, объектов культуры и жилищного фонда, зданий образовательных учреждений, а также по благоустройству территорий города и района на общую сумму 1 млн. 650 тыс. руб. или 98% от плана</a:t>
            </a:r>
          </a:p>
        </p:txBody>
      </p:sp>
    </p:spTree>
    <p:extLst>
      <p:ext uri="{BB962C8B-B14F-4D97-AF65-F5344CB8AC3E}">
        <p14:creationId xmlns:p14="http://schemas.microsoft.com/office/powerpoint/2010/main" val="18806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283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6CBDC-C9BE-47FC-B811-DA999404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0648"/>
            <a:ext cx="6589199" cy="500634"/>
          </a:xfrm>
        </p:spPr>
        <p:txBody>
          <a:bodyPr>
            <a:normAutofit/>
          </a:bodyPr>
          <a:lstStyle/>
          <a:p>
            <a:r>
              <a:rPr lang="ru-RU" sz="2400" dirty="0"/>
              <a:t>Исполнение доходной части в 2023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2F3B2B-4A6A-4D71-B96F-2B2493F08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986607"/>
              </p:ext>
            </p:extLst>
          </p:nvPr>
        </p:nvGraphicFramePr>
        <p:xfrm>
          <a:off x="899592" y="1124744"/>
          <a:ext cx="8064896" cy="4786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755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413F0-B8A4-43E1-885F-D334D06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4667" cy="9730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бюджета Рыбницкого района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г. Рыбница в 2023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98F9BA6-1E5E-4658-9A62-5D66C861F7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99592" y="1340768"/>
          <a:ext cx="669674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0589FB-25E0-47D5-8D14-2B80CE818C24}"/>
              </a:ext>
            </a:extLst>
          </p:cNvPr>
          <p:cNvSpPr txBox="1"/>
          <p:nvPr/>
        </p:nvSpPr>
        <p:spPr>
          <a:xfrm>
            <a:off x="6336196" y="148970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293,5 млн.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– 298,2 млн.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– 101,6%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EB29A-0564-46F4-B141-1E9FC0443DF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8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E4AEF-17CC-4FAE-B4A1-01631C6A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306333"/>
            <a:ext cx="6589199" cy="45837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по целевым направлениям в 2023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9CEBC19-8045-4A73-8F8B-C9BA2871A0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668224"/>
              </p:ext>
            </p:extLst>
          </p:nvPr>
        </p:nvGraphicFramePr>
        <p:xfrm>
          <a:off x="1187624" y="764704"/>
          <a:ext cx="7346776" cy="514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108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DFC8-2ECD-4C89-AA1D-21CD666B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415" y="404664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Структура налоговых и неналоговых платежей за 2023 год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03085B8-B9A5-48EB-A3FE-6567C67B4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488889"/>
              </p:ext>
            </p:extLst>
          </p:nvPr>
        </p:nvGraphicFramePr>
        <p:xfrm>
          <a:off x="1545563" y="1685554"/>
          <a:ext cx="6986051" cy="439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36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87E83-669D-4927-A979-1ECF12E1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332656"/>
            <a:ext cx="7704667" cy="73955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в местный бюджет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Рыбницкого района и г. Рыбница за 2023 – 2022 годы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5F01950-F151-4EFE-86C2-F778D396C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500186"/>
              </p:ext>
            </p:extLst>
          </p:nvPr>
        </p:nvGraphicFramePr>
        <p:xfrm>
          <a:off x="1403648" y="1340768"/>
          <a:ext cx="7416105" cy="46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758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C3C16-1A0C-4F7B-B1EB-84F4F3AD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78" y="30633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Исполнение расходной части местного бюджета за 2023 год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6C5EF5F-E7FA-462D-BFBE-DF9EF2316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989485"/>
              </p:ext>
            </p:extLst>
          </p:nvPr>
        </p:nvGraphicFramePr>
        <p:xfrm>
          <a:off x="1115616" y="1124744"/>
          <a:ext cx="7920880" cy="478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154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32B62-BC85-427D-95F6-EA425B01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расходной части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47FCE6BF-92C9-45E9-B1CF-BEC4FF10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825142"/>
              </p:ext>
            </p:extLst>
          </p:nvPr>
        </p:nvGraphicFramePr>
        <p:xfrm>
          <a:off x="1403648" y="332656"/>
          <a:ext cx="6696744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248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6F36-AD47-4269-83CD-A79A5E41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260648"/>
            <a:ext cx="6589199" cy="1280890"/>
          </a:xfrm>
        </p:spPr>
        <p:txBody>
          <a:bodyPr>
            <a:noAutofit/>
          </a:bodyPr>
          <a:lstStyle/>
          <a:p>
            <a:r>
              <a:rPr lang="ru-RU" sz="2400" dirty="0"/>
              <a:t>Социально защищенные статьи расходов</a:t>
            </a:r>
            <a:br>
              <a:rPr lang="ru-RU" sz="2400" dirty="0"/>
            </a:br>
            <a:r>
              <a:rPr lang="ru-RU" sz="2400" dirty="0"/>
              <a:t> 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0145C09-FF64-43CC-A66A-C3D3F4F19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467063"/>
              </p:ext>
            </p:extLst>
          </p:nvPr>
        </p:nvGraphicFramePr>
        <p:xfrm>
          <a:off x="1763688" y="1268760"/>
          <a:ext cx="7274768" cy="519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78358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13672</TotalTime>
  <Words>708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Исполнение доходной части в 2023 году</vt:lpstr>
      <vt:lpstr>Структура доходной части бюджета Рыбницкого района  и г. Рыбница в 2023 году</vt:lpstr>
      <vt:lpstr>Доходы по целевым направлениям в 2023 году</vt:lpstr>
      <vt:lpstr>Структура налоговых и неналоговых платежей за 2023 год </vt:lpstr>
      <vt:lpstr>Крупнейшие налогоплательщики в местный бюджет Рыбницкого района и г. Рыбница за 2023 – 2022 годы</vt:lpstr>
      <vt:lpstr>Исполнение расходной части местного бюджета за 2023 год </vt:lpstr>
      <vt:lpstr>Структура расходной части </vt:lpstr>
      <vt:lpstr>Социально защищенные статьи расходов 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характеристики Дорожного фонда Приднестровской Молдавской Республики                      за 2023 год по Рыбницкому району и г. Рыбнице </vt:lpstr>
      <vt:lpstr>Основные целевые бюджетные фонды и планирование программ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2015 ГОД</dc:title>
  <dc:creator>qwerty</dc:creator>
  <cp:lastModifiedBy>Пользователь</cp:lastModifiedBy>
  <cp:revision>480</cp:revision>
  <cp:lastPrinted>2022-03-28T11:39:20Z</cp:lastPrinted>
  <dcterms:created xsi:type="dcterms:W3CDTF">2016-03-29T08:50:03Z</dcterms:created>
  <dcterms:modified xsi:type="dcterms:W3CDTF">2024-03-09T08:17:13Z</dcterms:modified>
</cp:coreProperties>
</file>