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omments/comment1.xml" ContentType="application/vnd.openxmlformats-officedocument.presentationml.comments+xml"/>
  <Override PartName="/ppt/charts/chart6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0" r:id="rId1"/>
  </p:sldMasterIdLst>
  <p:notesMasterIdLst>
    <p:notesMasterId r:id="rId17"/>
  </p:notesMasterIdLst>
  <p:sldIdLst>
    <p:sldId id="340" r:id="rId2"/>
    <p:sldId id="306" r:id="rId3"/>
    <p:sldId id="480" r:id="rId4"/>
    <p:sldId id="481" r:id="rId5"/>
    <p:sldId id="482" r:id="rId6"/>
    <p:sldId id="488" r:id="rId7"/>
    <p:sldId id="483" r:id="rId8"/>
    <p:sldId id="484" r:id="rId9"/>
    <p:sldId id="493" r:id="rId10"/>
    <p:sldId id="492" r:id="rId11"/>
    <p:sldId id="485" r:id="rId12"/>
    <p:sldId id="494" r:id="rId13"/>
    <p:sldId id="496" r:id="rId14"/>
    <p:sldId id="487" r:id="rId15"/>
    <p:sldId id="303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29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1" clrIdx="0">
    <p:extLst>
      <p:ext uri="{19B8F6BF-5375-455C-9EA6-DF929625EA0E}">
        <p15:presenceInfo xmlns:p15="http://schemas.microsoft.com/office/powerpoint/2012/main" userId="Пользователь" providerId="None"/>
      </p:ext>
    </p:extLst>
  </p:cmAuthor>
  <p:cmAuthor id="2" name="Кравченко Валентин" initials="КВ" lastIdx="2" clrIdx="1">
    <p:extLst>
      <p:ext uri="{19B8F6BF-5375-455C-9EA6-DF929625EA0E}">
        <p15:presenceInfo xmlns:p15="http://schemas.microsoft.com/office/powerpoint/2012/main" userId="4b076cbfbf4643c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3096" autoAdjust="0"/>
  </p:normalViewPr>
  <p:slideViewPr>
    <p:cSldViewPr>
      <p:cViewPr varScale="1">
        <p:scale>
          <a:sx n="106" d="100"/>
          <a:sy n="106" d="100"/>
        </p:scale>
        <p:origin x="1770" y="108"/>
      </p:cViewPr>
      <p:guideLst>
        <p:guide orient="horz" pos="2160"/>
        <p:guide pos="2880"/>
        <p:guide pos="29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085304531380571"/>
          <c:y val="0.20974644310354404"/>
          <c:w val="0.6822676707418982"/>
          <c:h val="0.5373847350294411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</c:v>
                </c:pt>
              </c:strCache>
            </c:strRef>
          </c:tx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228.5</c:v>
                </c:pt>
                <c:pt idx="1">
                  <c:v>257.5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40-4392-9BD4-7E1DFC514A2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Собственные доходы МБ</c:v>
                </c:pt>
              </c:strCache>
            </c:strRef>
          </c:tx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182.6</c:v>
                </c:pt>
                <c:pt idx="1">
                  <c:v>204.6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640-4392-9BD4-7E1DFC514A2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Целевые фонды</c:v>
                </c:pt>
              </c:strCache>
            </c:strRef>
          </c:tx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Лист1!$D$2:$D$3</c:f>
              <c:numCache>
                <c:formatCode>#,##0.0</c:formatCode>
                <c:ptCount val="2"/>
                <c:pt idx="0">
                  <c:v>20.8</c:v>
                </c:pt>
                <c:pt idx="1">
                  <c:v>20.54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640-4392-9BD4-7E1DFC514A2E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Субсидии из ДФ</c:v>
                </c:pt>
              </c:strCache>
            </c:strRef>
          </c:tx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Лист1!$E$2:$E$3</c:f>
              <c:numCache>
                <c:formatCode>#,##0.0</c:formatCode>
                <c:ptCount val="2"/>
                <c:pt idx="0">
                  <c:v>24.5</c:v>
                </c:pt>
                <c:pt idx="1">
                  <c:v>30.2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C9-4153-86D0-D4C5F29CB9A8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Субсии Фонда стимулир. Террит.</c:v>
                </c:pt>
              </c:strCache>
            </c:strRef>
          </c:tx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Лист1!$F$2:$F$3</c:f>
              <c:numCache>
                <c:formatCode>#,##0.0</c:formatCode>
                <c:ptCount val="2"/>
                <c:pt idx="0">
                  <c:v>0.6</c:v>
                </c:pt>
                <c:pt idx="1">
                  <c:v>2.181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C9-4153-86D0-D4C5F29CB9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3759360"/>
        <c:axId val="93760896"/>
        <c:axId val="0"/>
      </c:bar3DChart>
      <c:catAx>
        <c:axId val="93759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93760896"/>
        <c:crosses val="autoZero"/>
        <c:auto val="1"/>
        <c:lblAlgn val="ctr"/>
        <c:lblOffset val="100"/>
        <c:noMultiLvlLbl val="0"/>
      </c:catAx>
      <c:valAx>
        <c:axId val="9376089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ru-RU" sz="1400" dirty="0"/>
                  <a:t>Млн. руб.</a:t>
                </a:r>
              </a:p>
            </c:rich>
          </c:tx>
          <c:layout>
            <c:manualLayout>
              <c:xMode val="edge"/>
              <c:yMode val="edge"/>
              <c:x val="2.3140544770387846E-2"/>
              <c:y val="0.38221360821019884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93759360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400"/>
            </a:pPr>
            <a:endParaRPr lang="ru-RU"/>
          </a:p>
        </c:txPr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35383093402158"/>
          <c:y val="3.6647527155557504E-2"/>
          <c:w val="0.86517995104742873"/>
          <c:h val="0.5941800875477142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3.4246464524437955E-3"/>
                  <c:y val="-1.90669505190114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1DD-4909-811A-30A03B31983A}"/>
                </c:ext>
              </c:extLst>
            </c:dLbl>
            <c:dLbl>
              <c:idx val="1"/>
              <c:layout>
                <c:manualLayout>
                  <c:x val="3.4246464524437955E-3"/>
                  <c:y val="-4.05172698528992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1DD-4909-811A-30A03B3198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186.9</c:v>
                </c:pt>
                <c:pt idx="1">
                  <c:v>209.5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1DD-4909-811A-30A03B31983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5684848393328467E-2"/>
                  <c:y val="-3.33671634082699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1DD-4909-811A-30A03B31983A}"/>
                </c:ext>
              </c:extLst>
            </c:dLbl>
            <c:dLbl>
              <c:idx val="1"/>
              <c:layout>
                <c:manualLayout>
                  <c:x val="2.3972525167106566E-2"/>
                  <c:y val="-4.05172698528992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1DD-4909-811A-30A03B3198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4.0999999999999996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1DD-4909-811A-30A03B31983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Доходы целевых бюджетных фондов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7123232262218978E-2"/>
                  <c:y val="-3.09837945933935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1DD-4909-811A-30A03B31983A}"/>
                </c:ext>
              </c:extLst>
            </c:dLbl>
            <c:dLbl>
              <c:idx val="1"/>
              <c:layout>
                <c:manualLayout>
                  <c:x val="2.2260201940884669E-2"/>
                  <c:y val="-3.81339010380228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1DD-4909-811A-30A03B3198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3.05</c:v>
                </c:pt>
                <c:pt idx="1">
                  <c:v>2.63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1DD-4909-811A-30A03B31983A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Доходы от предпринимательской и иной приносящей доход деятельности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7671110976881687E-2"/>
                  <c:y val="-2.06145926065934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1DD-4909-811A-30A03B31983A}"/>
                </c:ext>
              </c:extLst>
            </c:dLbl>
            <c:dLbl>
              <c:idx val="1"/>
              <c:layout>
                <c:manualLayout>
                  <c:x val="5.1369696786656933E-2"/>
                  <c:y val="-2.74861234754579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1DD-4909-811A-30A03B3198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9.51</c:v>
                </c:pt>
                <c:pt idx="1">
                  <c:v>9.4700000000000006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1DD-4909-811A-30A03B31983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32941952"/>
        <c:axId val="32943488"/>
        <c:axId val="0"/>
      </c:bar3DChart>
      <c:catAx>
        <c:axId val="329419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943488"/>
        <c:crosses val="autoZero"/>
        <c:auto val="1"/>
        <c:lblAlgn val="ctr"/>
        <c:lblOffset val="100"/>
        <c:noMultiLvlLbl val="0"/>
      </c:catAx>
      <c:valAx>
        <c:axId val="32943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941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Предельные расходы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246.47800000000001</c:v>
                </c:pt>
                <c:pt idx="1">
                  <c:v>267.21199999999999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1E-4AC1-A9DB-2DBA50C27B4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План финансирования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221.178</c:v>
                </c:pt>
                <c:pt idx="1">
                  <c:v>234.86699999999999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5D-4555-B420-8BC8C8F562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475411008"/>
        <c:axId val="475411336"/>
        <c:axId val="475675808"/>
      </c:bar3DChart>
      <c:catAx>
        <c:axId val="475411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75411336"/>
        <c:crosses val="autoZero"/>
        <c:auto val="1"/>
        <c:lblAlgn val="ctr"/>
        <c:lblOffset val="100"/>
        <c:noMultiLvlLbl val="0"/>
      </c:catAx>
      <c:valAx>
        <c:axId val="475411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75411008"/>
        <c:crosses val="autoZero"/>
        <c:crossBetween val="between"/>
      </c:valAx>
      <c:serAx>
        <c:axId val="475675808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75411336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9842532430685717E-2"/>
          <c:y val="1.1890064649495874E-2"/>
          <c:w val="0.82398252046068943"/>
          <c:h val="0.8561197878598284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33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48A8-4B41-BBBD-0E9EB998F2B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8A8-4B41-BBBD-0E9EB998F2B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48A8-4B41-BBBD-0E9EB998F2B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028B-421E-9DB6-F9A1ACE01DB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8A8-4B41-BBBD-0E9EB998F2B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028B-421E-9DB6-F9A1ACE01DB4}"/>
              </c:ext>
            </c:extLst>
          </c:dPt>
          <c:dLbls>
            <c:dLbl>
              <c:idx val="0"/>
              <c:layout>
                <c:manualLayout>
                  <c:x val="-2.716575771614356E-2"/>
                  <c:y val="2.863698624129482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8A8-4B41-BBBD-0E9EB998F2B7}"/>
                </c:ext>
              </c:extLst>
            </c:dLbl>
            <c:dLbl>
              <c:idx val="1"/>
              <c:layout>
                <c:manualLayout>
                  <c:x val="7.5647128165553607E-2"/>
                  <c:y val="9.2917307433676953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8A8-4B41-BBBD-0E9EB998F2B7}"/>
                </c:ext>
              </c:extLst>
            </c:dLbl>
            <c:dLbl>
              <c:idx val="2"/>
              <c:layout>
                <c:manualLayout>
                  <c:x val="2.160568830509112E-2"/>
                  <c:y val="1.4499485437290381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8A8-4B41-BBBD-0E9EB998F2B7}"/>
                </c:ext>
              </c:extLst>
            </c:dLbl>
            <c:dLbl>
              <c:idx val="4"/>
              <c:layout>
                <c:manualLayout>
                  <c:x val="5.3124358236290243E-3"/>
                  <c:y val="4.8653219817681075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8A8-4B41-BBBD-0E9EB998F2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по социально-защищённым направлениям</c:v>
                </c:pt>
                <c:pt idx="1">
                  <c:v>за счёт доходов имеющих целевое назначение</c:v>
                </c:pt>
                <c:pt idx="2">
                  <c:v>ДФ</c:v>
                </c:pt>
                <c:pt idx="3">
                  <c:v>Фонд поддержки территорий</c:v>
                </c:pt>
                <c:pt idx="4">
                  <c:v>прочие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181.89</c:v>
                </c:pt>
                <c:pt idx="1">
                  <c:v>20.53</c:v>
                </c:pt>
                <c:pt idx="2">
                  <c:v>30.16</c:v>
                </c:pt>
                <c:pt idx="3">
                  <c:v>2.1800000000000002</c:v>
                </c:pt>
                <c:pt idx="4">
                  <c:v>22.72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8A8-4B41-BBBD-0E9EB998F2B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1262571781152127E-2"/>
          <c:y val="0.67231418731252079"/>
          <c:w val="0.57060027977775463"/>
          <c:h val="0.30635672191229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Предельный дефицит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5469156277872432E-17"/>
                  <c:y val="-5.81706780246944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771-49E7-A5B0-52927A6809AB}"/>
                </c:ext>
              </c:extLst>
            </c:dLbl>
            <c:dLbl>
              <c:idx val="1"/>
              <c:layout>
                <c:manualLayout>
                  <c:x val="-1.160822160673935E-2"/>
                  <c:y val="-3.06161463287865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771-49E7-A5B0-52927A6809A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27.8</c:v>
                </c:pt>
                <c:pt idx="1">
                  <c:v>9.6999999999999993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771-49E7-A5B0-52927A6809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1396992"/>
        <c:axId val="31416320"/>
      </c:barChart>
      <c:catAx>
        <c:axId val="313969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1416320"/>
        <c:crosses val="autoZero"/>
        <c:auto val="1"/>
        <c:lblAlgn val="ctr"/>
        <c:lblOffset val="100"/>
        <c:noMultiLvlLbl val="0"/>
      </c:catAx>
      <c:valAx>
        <c:axId val="3141632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3139699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 Республиканского бюджета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5469156277872432E-17"/>
                  <c:y val="-5.81706780246944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771-49E7-A5B0-52927A6809AB}"/>
                </c:ext>
              </c:extLst>
            </c:dLbl>
            <c:dLbl>
              <c:idx val="1"/>
              <c:layout>
                <c:manualLayout>
                  <c:x val="-1.160822160673935E-2"/>
                  <c:y val="-3.06161463287865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771-49E7-A5B0-52927A6809A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 formatCode="#,##0.0">
                  <c:v>13.6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771-49E7-A5B0-52927A6809A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Задолженность за потребляемые коммунальные услуги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9.9499999999999993</c:v>
                </c:pt>
                <c:pt idx="1">
                  <c:v>9.6999999999999993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771-49E7-A5B0-52927A6809A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Остатки на счетах на 01.01.2021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4.4000000000000004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0D-4370-B38F-2840C0E33D7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1396992"/>
        <c:axId val="31416320"/>
      </c:barChart>
      <c:catAx>
        <c:axId val="313969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1416320"/>
        <c:crosses val="autoZero"/>
        <c:auto val="1"/>
        <c:lblAlgn val="ctr"/>
        <c:lblOffset val="100"/>
        <c:noMultiLvlLbl val="0"/>
      </c:catAx>
      <c:valAx>
        <c:axId val="3141632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31396992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200"/>
            </a:pPr>
            <a:endParaRPr lang="ru-RU"/>
          </a:p>
        </c:txPr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1-21T18:13:30.336" idx="1">
    <p:pos x="5465" y="1059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EFC80C-88B9-4C10-A519-2A3830B8A410}" type="doc">
      <dgm:prSet loTypeId="urn:microsoft.com/office/officeart/2005/8/layout/defaul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2EB7353-F30F-4356-A467-DD7D331CA85A}">
      <dgm:prSet phldrT="[Текст]"/>
      <dgm:spPr>
        <a:solidFill>
          <a:srgbClr val="92D050"/>
        </a:solidFill>
      </dgm:spPr>
      <dgm:t>
        <a:bodyPr/>
        <a:lstStyle/>
        <a:p>
          <a:r>
            <a:rPr lang="ru-RU" dirty="0">
              <a:solidFill>
                <a:schemeClr val="tx1">
                  <a:lumMod val="75000"/>
                  <a:lumOff val="25000"/>
                </a:schemeClr>
              </a:solidFill>
            </a:rPr>
            <a:t>Программа формирования и  расходования средств                                                                                                                                                                                                   территориального целевого  бюджетного экологического фонда</a:t>
          </a:r>
        </a:p>
        <a:p>
          <a:r>
            <a:rPr lang="ru-RU" dirty="0">
              <a:solidFill>
                <a:schemeClr val="tx1">
                  <a:lumMod val="75000"/>
                  <a:lumOff val="25000"/>
                </a:schemeClr>
              </a:solidFill>
            </a:rPr>
            <a:t>2 млн. 969 тыс. руб. </a:t>
          </a:r>
        </a:p>
      </dgm:t>
    </dgm:pt>
    <dgm:pt modelId="{A5E3616D-7A77-4078-97B2-B6F25AC1520F}" type="parTrans" cxnId="{106779B7-91DF-4FD7-A1BB-58E3E806A028}">
      <dgm:prSet/>
      <dgm:spPr/>
      <dgm:t>
        <a:bodyPr/>
        <a:lstStyle/>
        <a:p>
          <a:endParaRPr lang="ru-RU"/>
        </a:p>
      </dgm:t>
    </dgm:pt>
    <dgm:pt modelId="{C02BA5ED-0B68-42C7-A125-995C1D570ADB}" type="sibTrans" cxnId="{106779B7-91DF-4FD7-A1BB-58E3E806A028}">
      <dgm:prSet/>
      <dgm:spPr/>
      <dgm:t>
        <a:bodyPr/>
        <a:lstStyle/>
        <a:p>
          <a:endParaRPr lang="ru-RU"/>
        </a:p>
      </dgm:t>
    </dgm:pt>
    <dgm:pt modelId="{D2FA6BFB-98F3-458D-B56C-ED1CCF246DB6}" type="pres">
      <dgm:prSet presAssocID="{90EFC80C-88B9-4C10-A519-2A3830B8A410}" presName="diagram" presStyleCnt="0">
        <dgm:presLayoutVars>
          <dgm:dir/>
          <dgm:resizeHandles val="exact"/>
        </dgm:presLayoutVars>
      </dgm:prSet>
      <dgm:spPr/>
    </dgm:pt>
    <dgm:pt modelId="{FEA0370D-E99D-46C6-A8D7-EA4784D97471}" type="pres">
      <dgm:prSet presAssocID="{32EB7353-F30F-4356-A467-DD7D331CA85A}" presName="node" presStyleLbl="node1" presStyleIdx="0" presStyleCnt="1" custScaleX="100000" custScaleY="95496" custLinFactNeighborX="-495" custLinFactNeighborY="5162">
        <dgm:presLayoutVars>
          <dgm:bulletEnabled val="1"/>
        </dgm:presLayoutVars>
      </dgm:prSet>
      <dgm:spPr/>
    </dgm:pt>
  </dgm:ptLst>
  <dgm:cxnLst>
    <dgm:cxn modelId="{2CD1990F-65D1-4A61-B2A0-5D6ECBA5C6B8}" type="presOf" srcId="{90EFC80C-88B9-4C10-A519-2A3830B8A410}" destId="{D2FA6BFB-98F3-458D-B56C-ED1CCF246DB6}" srcOrd="0" destOrd="0" presId="urn:microsoft.com/office/officeart/2005/8/layout/default"/>
    <dgm:cxn modelId="{0489024C-5AE8-4D2F-9E66-B56A57C65078}" type="presOf" srcId="{32EB7353-F30F-4356-A467-DD7D331CA85A}" destId="{FEA0370D-E99D-46C6-A8D7-EA4784D97471}" srcOrd="0" destOrd="0" presId="urn:microsoft.com/office/officeart/2005/8/layout/default"/>
    <dgm:cxn modelId="{106779B7-91DF-4FD7-A1BB-58E3E806A028}" srcId="{90EFC80C-88B9-4C10-A519-2A3830B8A410}" destId="{32EB7353-F30F-4356-A467-DD7D331CA85A}" srcOrd="0" destOrd="0" parTransId="{A5E3616D-7A77-4078-97B2-B6F25AC1520F}" sibTransId="{C02BA5ED-0B68-42C7-A125-995C1D570ADB}"/>
    <dgm:cxn modelId="{04C95665-C0EE-4DCA-A5A6-43CAA26E2D6D}" type="presParOf" srcId="{D2FA6BFB-98F3-458D-B56C-ED1CCF246DB6}" destId="{FEA0370D-E99D-46C6-A8D7-EA4784D97471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C5EDBA-47D6-4C63-A73F-071792463C56}" type="doc">
      <dgm:prSet loTypeId="urn:microsoft.com/office/officeart/2005/8/layout/hList3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910A15F-8E9B-4A8F-B680-1A9C06CB937B}">
      <dgm:prSet phldrT="[Текст]"/>
      <dgm:spPr/>
      <dgm:t>
        <a:bodyPr/>
        <a:lstStyle/>
        <a:p>
          <a:r>
            <a:rPr lang="ru-RU" dirty="0"/>
            <a:t>Распределение средств для формирования программ развития дорожной отрасли</a:t>
          </a:r>
        </a:p>
        <a:p>
          <a:r>
            <a:rPr lang="ru-RU" dirty="0"/>
            <a:t>30 млн. 163 тыс.  руб.</a:t>
          </a:r>
        </a:p>
      </dgm:t>
    </dgm:pt>
    <dgm:pt modelId="{B2B4AD8C-CF6A-4947-B4BA-9A2091831BE3}" type="parTrans" cxnId="{478358F7-13CF-46D8-8BE5-E7CE99FC4CC4}">
      <dgm:prSet/>
      <dgm:spPr/>
      <dgm:t>
        <a:bodyPr/>
        <a:lstStyle/>
        <a:p>
          <a:endParaRPr lang="ru-RU"/>
        </a:p>
      </dgm:t>
    </dgm:pt>
    <dgm:pt modelId="{7AEA740D-AA0C-4418-BE20-FCC0DB8735E0}" type="sibTrans" cxnId="{478358F7-13CF-46D8-8BE5-E7CE99FC4CC4}">
      <dgm:prSet/>
      <dgm:spPr/>
      <dgm:t>
        <a:bodyPr/>
        <a:lstStyle/>
        <a:p>
          <a:endParaRPr lang="ru-RU"/>
        </a:p>
      </dgm:t>
    </dgm:pt>
    <dgm:pt modelId="{788D6EDB-3536-40A7-B764-33DDAAB7912F}">
      <dgm:prSet phldrT="[Текст]"/>
      <dgm:spPr/>
      <dgm:t>
        <a:bodyPr/>
        <a:lstStyle/>
        <a:p>
          <a:r>
            <a:rPr lang="ru-RU" dirty="0"/>
            <a:t>Программа развития дорожной отрасли по автомобильным дорогам общего пользования, находящимся в гос. собственности</a:t>
          </a:r>
        </a:p>
        <a:p>
          <a:r>
            <a:rPr lang="ru-RU" dirty="0"/>
            <a:t>15 млн. 875 тыс. </a:t>
          </a:r>
          <a:r>
            <a:rPr lang="ru-RU" dirty="0" err="1"/>
            <a:t>руб</a:t>
          </a:r>
          <a:endParaRPr lang="ru-RU" dirty="0"/>
        </a:p>
      </dgm:t>
    </dgm:pt>
    <dgm:pt modelId="{0543EA94-54EB-4516-B032-B87018EFA183}" type="parTrans" cxnId="{8DCCAA68-888B-4983-8912-3BED8640E12D}">
      <dgm:prSet/>
      <dgm:spPr/>
      <dgm:t>
        <a:bodyPr/>
        <a:lstStyle/>
        <a:p>
          <a:endParaRPr lang="ru-RU"/>
        </a:p>
      </dgm:t>
    </dgm:pt>
    <dgm:pt modelId="{F9450236-5434-4BCB-948A-B70E3E156C0C}" type="sibTrans" cxnId="{8DCCAA68-888B-4983-8912-3BED8640E12D}">
      <dgm:prSet/>
      <dgm:spPr/>
      <dgm:t>
        <a:bodyPr/>
        <a:lstStyle/>
        <a:p>
          <a:endParaRPr lang="ru-RU"/>
        </a:p>
      </dgm:t>
    </dgm:pt>
    <dgm:pt modelId="{4C5AD1D4-1DFE-4EF7-855C-EE4954B9354D}">
      <dgm:prSet phldrT="[Текст]"/>
      <dgm:spPr/>
      <dgm:t>
        <a:bodyPr/>
        <a:lstStyle/>
        <a:p>
          <a:r>
            <a:rPr lang="ru-RU" dirty="0"/>
            <a:t>Программа развития дорожной отрасли по автомобильным дорогам общего пользования, находящимся в муниципальной собственности Рыбницкого района и г. Рыбницы в сумме   13 млн. 913 тыс. руб. </a:t>
          </a:r>
        </a:p>
      </dgm:t>
    </dgm:pt>
    <dgm:pt modelId="{AD5B3DE1-B8EA-4B98-865C-A3FB01C567C8}" type="parTrans" cxnId="{4D82D389-8846-4AC4-9334-4DA9761132DD}">
      <dgm:prSet/>
      <dgm:spPr/>
      <dgm:t>
        <a:bodyPr/>
        <a:lstStyle/>
        <a:p>
          <a:endParaRPr lang="ru-RU"/>
        </a:p>
      </dgm:t>
    </dgm:pt>
    <dgm:pt modelId="{A8601E5F-05F3-4E36-8BAC-20EC4C34E252}" type="sibTrans" cxnId="{4D82D389-8846-4AC4-9334-4DA9761132DD}">
      <dgm:prSet/>
      <dgm:spPr/>
      <dgm:t>
        <a:bodyPr/>
        <a:lstStyle/>
        <a:p>
          <a:endParaRPr lang="ru-RU"/>
        </a:p>
      </dgm:t>
    </dgm:pt>
    <dgm:pt modelId="{71872429-B3B4-4915-B233-58F1FC0A1A1D}">
      <dgm:prSet phldrT="[Текст]"/>
      <dgm:spPr/>
      <dgm:t>
        <a:bodyPr/>
        <a:lstStyle/>
        <a:p>
          <a:r>
            <a:rPr lang="ru-RU" dirty="0"/>
            <a:t>Программа на строительство и реконструкцию остановочных пунктов Рыбницкого района и г. Рыбницы в сумме 374 тыс. 900 рублей.</a:t>
          </a:r>
        </a:p>
      </dgm:t>
    </dgm:pt>
    <dgm:pt modelId="{11F74634-F979-40BC-ACF0-20E7EBD22EAB}" type="parTrans" cxnId="{4FE8CD08-FB40-4EAD-A0F5-FDA422427DF1}">
      <dgm:prSet/>
      <dgm:spPr/>
      <dgm:t>
        <a:bodyPr/>
        <a:lstStyle/>
        <a:p>
          <a:endParaRPr lang="ru-RU"/>
        </a:p>
      </dgm:t>
    </dgm:pt>
    <dgm:pt modelId="{8D8903DC-C06F-46B8-8BFA-3749A8270BAC}" type="sibTrans" cxnId="{4FE8CD08-FB40-4EAD-A0F5-FDA422427DF1}">
      <dgm:prSet/>
      <dgm:spPr/>
      <dgm:t>
        <a:bodyPr/>
        <a:lstStyle/>
        <a:p>
          <a:endParaRPr lang="ru-RU"/>
        </a:p>
      </dgm:t>
    </dgm:pt>
    <dgm:pt modelId="{63BF9C83-04AA-48A5-AF53-F1105FCEF682}">
      <dgm:prSet/>
      <dgm:spPr/>
    </dgm:pt>
    <dgm:pt modelId="{EFDAA6A1-BDB3-4A54-94BC-ECB709DB8CA7}" type="parTrans" cxnId="{25247156-F501-47E6-8360-1E823768EE38}">
      <dgm:prSet/>
      <dgm:spPr/>
      <dgm:t>
        <a:bodyPr/>
        <a:lstStyle/>
        <a:p>
          <a:endParaRPr lang="ru-RU"/>
        </a:p>
      </dgm:t>
    </dgm:pt>
    <dgm:pt modelId="{86550508-0303-44DC-B349-8AA15BA03FD6}" type="sibTrans" cxnId="{25247156-F501-47E6-8360-1E823768EE38}">
      <dgm:prSet/>
      <dgm:spPr/>
      <dgm:t>
        <a:bodyPr/>
        <a:lstStyle/>
        <a:p>
          <a:endParaRPr lang="ru-RU"/>
        </a:p>
      </dgm:t>
    </dgm:pt>
    <dgm:pt modelId="{6363D8AB-CB62-4B3A-BF5D-ACBB80A46578}">
      <dgm:prSet/>
      <dgm:spPr/>
    </dgm:pt>
    <dgm:pt modelId="{2229FA9D-F36B-4668-A014-05EBC546D12C}" type="parTrans" cxnId="{6C1EED2D-AC1E-4393-A566-42CE1F17525E}">
      <dgm:prSet/>
      <dgm:spPr/>
      <dgm:t>
        <a:bodyPr/>
        <a:lstStyle/>
        <a:p>
          <a:endParaRPr lang="ru-RU"/>
        </a:p>
      </dgm:t>
    </dgm:pt>
    <dgm:pt modelId="{D0DBEBE1-E44E-455A-A22B-24DD2CDBF30A}" type="sibTrans" cxnId="{6C1EED2D-AC1E-4393-A566-42CE1F17525E}">
      <dgm:prSet/>
      <dgm:spPr/>
      <dgm:t>
        <a:bodyPr/>
        <a:lstStyle/>
        <a:p>
          <a:endParaRPr lang="ru-RU"/>
        </a:p>
      </dgm:t>
    </dgm:pt>
    <dgm:pt modelId="{9BB9DC92-5519-45F3-A0E4-4E274844A238}" type="pres">
      <dgm:prSet presAssocID="{01C5EDBA-47D6-4C63-A73F-071792463C56}" presName="composite" presStyleCnt="0">
        <dgm:presLayoutVars>
          <dgm:chMax val="1"/>
          <dgm:dir/>
          <dgm:resizeHandles val="exact"/>
        </dgm:presLayoutVars>
      </dgm:prSet>
      <dgm:spPr/>
    </dgm:pt>
    <dgm:pt modelId="{9D49371C-FC5B-4CDA-9EA5-6FA72ED353AA}" type="pres">
      <dgm:prSet presAssocID="{D910A15F-8E9B-4A8F-B680-1A9C06CB937B}" presName="roof" presStyleLbl="dkBgShp" presStyleIdx="0" presStyleCnt="2" custLinFactNeighborY="-22989"/>
      <dgm:spPr/>
    </dgm:pt>
    <dgm:pt modelId="{B11F0DF7-35FE-40A3-9D93-2BCF0E5AD317}" type="pres">
      <dgm:prSet presAssocID="{D910A15F-8E9B-4A8F-B680-1A9C06CB937B}" presName="pillars" presStyleCnt="0"/>
      <dgm:spPr/>
    </dgm:pt>
    <dgm:pt modelId="{BD83F346-0E8F-4AD0-81B0-9741DCF9EA3E}" type="pres">
      <dgm:prSet presAssocID="{D910A15F-8E9B-4A8F-B680-1A9C06CB937B}" presName="pillar1" presStyleLbl="node1" presStyleIdx="0" presStyleCnt="3">
        <dgm:presLayoutVars>
          <dgm:bulletEnabled val="1"/>
        </dgm:presLayoutVars>
      </dgm:prSet>
      <dgm:spPr/>
    </dgm:pt>
    <dgm:pt modelId="{63FFD8FC-D4F7-4D0A-9DD4-14C278022C5E}" type="pres">
      <dgm:prSet presAssocID="{4C5AD1D4-1DFE-4EF7-855C-EE4954B9354D}" presName="pillarX" presStyleLbl="node1" presStyleIdx="1" presStyleCnt="3">
        <dgm:presLayoutVars>
          <dgm:bulletEnabled val="1"/>
        </dgm:presLayoutVars>
      </dgm:prSet>
      <dgm:spPr/>
    </dgm:pt>
    <dgm:pt modelId="{E9E51EF8-F5AF-45B7-A160-947B5C2810E0}" type="pres">
      <dgm:prSet presAssocID="{71872429-B3B4-4915-B233-58F1FC0A1A1D}" presName="pillarX" presStyleLbl="node1" presStyleIdx="2" presStyleCnt="3">
        <dgm:presLayoutVars>
          <dgm:bulletEnabled val="1"/>
        </dgm:presLayoutVars>
      </dgm:prSet>
      <dgm:spPr/>
    </dgm:pt>
    <dgm:pt modelId="{B1602C22-E81A-4BE6-8797-DBAFCC320C86}" type="pres">
      <dgm:prSet presAssocID="{D910A15F-8E9B-4A8F-B680-1A9C06CB937B}" presName="base" presStyleLbl="dkBgShp" presStyleIdx="1" presStyleCnt="2"/>
      <dgm:spPr/>
    </dgm:pt>
  </dgm:ptLst>
  <dgm:cxnLst>
    <dgm:cxn modelId="{4FE8CD08-FB40-4EAD-A0F5-FDA422427DF1}" srcId="{D910A15F-8E9B-4A8F-B680-1A9C06CB937B}" destId="{71872429-B3B4-4915-B233-58F1FC0A1A1D}" srcOrd="2" destOrd="0" parTransId="{11F74634-F979-40BC-ACF0-20E7EBD22EAB}" sibTransId="{8D8903DC-C06F-46B8-8BFA-3749A8270BAC}"/>
    <dgm:cxn modelId="{6C1EED2D-AC1E-4393-A566-42CE1F17525E}" srcId="{01C5EDBA-47D6-4C63-A73F-071792463C56}" destId="{6363D8AB-CB62-4B3A-BF5D-ACBB80A46578}" srcOrd="2" destOrd="0" parTransId="{2229FA9D-F36B-4668-A014-05EBC546D12C}" sibTransId="{D0DBEBE1-E44E-455A-A22B-24DD2CDBF30A}"/>
    <dgm:cxn modelId="{8DCCAA68-888B-4983-8912-3BED8640E12D}" srcId="{D910A15F-8E9B-4A8F-B680-1A9C06CB937B}" destId="{788D6EDB-3536-40A7-B764-33DDAAB7912F}" srcOrd="0" destOrd="0" parTransId="{0543EA94-54EB-4516-B032-B87018EFA183}" sibTransId="{F9450236-5434-4BCB-948A-B70E3E156C0C}"/>
    <dgm:cxn modelId="{FF98DB71-C8A3-4D16-B496-F0FEEDF91CA6}" type="presOf" srcId="{4C5AD1D4-1DFE-4EF7-855C-EE4954B9354D}" destId="{63FFD8FC-D4F7-4D0A-9DD4-14C278022C5E}" srcOrd="0" destOrd="0" presId="urn:microsoft.com/office/officeart/2005/8/layout/hList3"/>
    <dgm:cxn modelId="{25247156-F501-47E6-8360-1E823768EE38}" srcId="{01C5EDBA-47D6-4C63-A73F-071792463C56}" destId="{63BF9C83-04AA-48A5-AF53-F1105FCEF682}" srcOrd="1" destOrd="0" parTransId="{EFDAA6A1-BDB3-4A54-94BC-ECB709DB8CA7}" sibTransId="{86550508-0303-44DC-B349-8AA15BA03FD6}"/>
    <dgm:cxn modelId="{4D82D389-8846-4AC4-9334-4DA9761132DD}" srcId="{D910A15F-8E9B-4A8F-B680-1A9C06CB937B}" destId="{4C5AD1D4-1DFE-4EF7-855C-EE4954B9354D}" srcOrd="1" destOrd="0" parTransId="{AD5B3DE1-B8EA-4B98-865C-A3FB01C567C8}" sibTransId="{A8601E5F-05F3-4E36-8BAC-20EC4C34E252}"/>
    <dgm:cxn modelId="{513D2E9E-3E82-4616-A631-14D09520AB5B}" type="presOf" srcId="{01C5EDBA-47D6-4C63-A73F-071792463C56}" destId="{9BB9DC92-5519-45F3-A0E4-4E274844A238}" srcOrd="0" destOrd="0" presId="urn:microsoft.com/office/officeart/2005/8/layout/hList3"/>
    <dgm:cxn modelId="{E42C27A7-0354-451B-BC91-282BD0F40B59}" type="presOf" srcId="{788D6EDB-3536-40A7-B764-33DDAAB7912F}" destId="{BD83F346-0E8F-4AD0-81B0-9741DCF9EA3E}" srcOrd="0" destOrd="0" presId="urn:microsoft.com/office/officeart/2005/8/layout/hList3"/>
    <dgm:cxn modelId="{CF4D36B6-EB81-4608-A5FC-EC2AF31BF465}" type="presOf" srcId="{71872429-B3B4-4915-B233-58F1FC0A1A1D}" destId="{E9E51EF8-F5AF-45B7-A160-947B5C2810E0}" srcOrd="0" destOrd="0" presId="urn:microsoft.com/office/officeart/2005/8/layout/hList3"/>
    <dgm:cxn modelId="{2FC551BB-55AB-4DF8-91BF-2A2C096A8E32}" type="presOf" srcId="{D910A15F-8E9B-4A8F-B680-1A9C06CB937B}" destId="{9D49371C-FC5B-4CDA-9EA5-6FA72ED353AA}" srcOrd="0" destOrd="0" presId="urn:microsoft.com/office/officeart/2005/8/layout/hList3"/>
    <dgm:cxn modelId="{478358F7-13CF-46D8-8BE5-E7CE99FC4CC4}" srcId="{01C5EDBA-47D6-4C63-A73F-071792463C56}" destId="{D910A15F-8E9B-4A8F-B680-1A9C06CB937B}" srcOrd="0" destOrd="0" parTransId="{B2B4AD8C-CF6A-4947-B4BA-9A2091831BE3}" sibTransId="{7AEA740D-AA0C-4418-BE20-FCC0DB8735E0}"/>
    <dgm:cxn modelId="{4D7861F6-465D-481F-ABD2-55244B626D36}" type="presParOf" srcId="{9BB9DC92-5519-45F3-A0E4-4E274844A238}" destId="{9D49371C-FC5B-4CDA-9EA5-6FA72ED353AA}" srcOrd="0" destOrd="0" presId="urn:microsoft.com/office/officeart/2005/8/layout/hList3"/>
    <dgm:cxn modelId="{E5A2A223-543F-4F95-B6A6-57758102AF20}" type="presParOf" srcId="{9BB9DC92-5519-45F3-A0E4-4E274844A238}" destId="{B11F0DF7-35FE-40A3-9D93-2BCF0E5AD317}" srcOrd="1" destOrd="0" presId="urn:microsoft.com/office/officeart/2005/8/layout/hList3"/>
    <dgm:cxn modelId="{E4E7D2D8-2854-478A-BCBF-80B872EE890F}" type="presParOf" srcId="{B11F0DF7-35FE-40A3-9D93-2BCF0E5AD317}" destId="{BD83F346-0E8F-4AD0-81B0-9741DCF9EA3E}" srcOrd="0" destOrd="0" presId="urn:microsoft.com/office/officeart/2005/8/layout/hList3"/>
    <dgm:cxn modelId="{BDADCFAE-5E20-4685-826C-A0EB90B6D028}" type="presParOf" srcId="{B11F0DF7-35FE-40A3-9D93-2BCF0E5AD317}" destId="{63FFD8FC-D4F7-4D0A-9DD4-14C278022C5E}" srcOrd="1" destOrd="0" presId="urn:microsoft.com/office/officeart/2005/8/layout/hList3"/>
    <dgm:cxn modelId="{4AB18BC0-BC3F-4DEF-824E-46EF98CB2EA0}" type="presParOf" srcId="{B11F0DF7-35FE-40A3-9D93-2BCF0E5AD317}" destId="{E9E51EF8-F5AF-45B7-A160-947B5C2810E0}" srcOrd="2" destOrd="0" presId="urn:microsoft.com/office/officeart/2005/8/layout/hList3"/>
    <dgm:cxn modelId="{507CA6BC-3025-40C0-A82D-DD44D70BD9B0}" type="presParOf" srcId="{9BB9DC92-5519-45F3-A0E4-4E274844A238}" destId="{B1602C22-E81A-4BE6-8797-DBAFCC320C86}" srcOrd="2" destOrd="0" presId="urn:microsoft.com/office/officeart/2005/8/layout/hList3"/>
  </dgm:cxnLst>
  <dgm:bg>
    <a:solidFill>
      <a:schemeClr val="bg2">
        <a:lumMod val="50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0EFC80C-88B9-4C10-A519-2A3830B8A410}" type="doc">
      <dgm:prSet loTypeId="urn:microsoft.com/office/officeart/2005/8/layout/defaul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2EB7353-F30F-4356-A467-DD7D331CA85A}">
      <dgm:prSet phldrT="[Текст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dirty="0"/>
            <a:t>Программа капитального ремонта, финансируемая за счет средств бюджета Рыбницкого района и </a:t>
          </a:r>
          <a:r>
            <a:rPr lang="ru-RU" dirty="0" err="1"/>
            <a:t>г.Рыбница</a:t>
          </a:r>
          <a:r>
            <a:rPr lang="ru-RU" dirty="0"/>
            <a:t> </a:t>
          </a:r>
        </a:p>
        <a:p>
          <a:r>
            <a:rPr lang="ru-RU" dirty="0"/>
            <a:t>729 тыс. руб.</a:t>
          </a:r>
        </a:p>
      </dgm:t>
    </dgm:pt>
    <dgm:pt modelId="{A5E3616D-7A77-4078-97B2-B6F25AC1520F}" type="parTrans" cxnId="{106779B7-91DF-4FD7-A1BB-58E3E806A028}">
      <dgm:prSet/>
      <dgm:spPr/>
      <dgm:t>
        <a:bodyPr/>
        <a:lstStyle/>
        <a:p>
          <a:endParaRPr lang="ru-RU"/>
        </a:p>
      </dgm:t>
    </dgm:pt>
    <dgm:pt modelId="{C02BA5ED-0B68-42C7-A125-995C1D570ADB}" type="sibTrans" cxnId="{106779B7-91DF-4FD7-A1BB-58E3E806A028}">
      <dgm:prSet/>
      <dgm:spPr/>
      <dgm:t>
        <a:bodyPr/>
        <a:lstStyle/>
        <a:p>
          <a:endParaRPr lang="ru-RU"/>
        </a:p>
      </dgm:t>
    </dgm:pt>
    <dgm:pt modelId="{C85E7E29-67D7-4D08-8BDE-70D05590EAED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dirty="0">
              <a:solidFill>
                <a:schemeClr val="tx1">
                  <a:lumMod val="75000"/>
                  <a:lumOff val="25000"/>
                </a:schemeClr>
              </a:solidFill>
            </a:rPr>
            <a:t>Программа капитальных вложений, финансируемая за счет средств бюджета Рыбницкого района и </a:t>
          </a:r>
          <a:r>
            <a:rPr lang="ru-RU" dirty="0" err="1">
              <a:solidFill>
                <a:schemeClr val="tx1">
                  <a:lumMod val="75000"/>
                  <a:lumOff val="25000"/>
                </a:schemeClr>
              </a:solidFill>
            </a:rPr>
            <a:t>г.Рыбница</a:t>
          </a:r>
          <a:r>
            <a:rPr lang="ru-RU" dirty="0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</a:p>
        <a:p>
          <a:r>
            <a:rPr lang="ru-RU" dirty="0">
              <a:solidFill>
                <a:schemeClr val="tx1">
                  <a:lumMod val="75000"/>
                  <a:lumOff val="25000"/>
                </a:schemeClr>
              </a:solidFill>
            </a:rPr>
            <a:t>30 тыс. руб.</a:t>
          </a:r>
        </a:p>
      </dgm:t>
    </dgm:pt>
    <dgm:pt modelId="{D00FC252-0E9A-4D3A-AF1A-9DE15421C233}" type="sibTrans" cxnId="{445FC8D4-9515-46C5-B9FF-317CF6AAD967}">
      <dgm:prSet/>
      <dgm:spPr/>
      <dgm:t>
        <a:bodyPr/>
        <a:lstStyle/>
        <a:p>
          <a:endParaRPr lang="ru-RU"/>
        </a:p>
      </dgm:t>
    </dgm:pt>
    <dgm:pt modelId="{8C9A659B-4AB4-487E-B273-99427EC1F70A}" type="parTrans" cxnId="{445FC8D4-9515-46C5-B9FF-317CF6AAD967}">
      <dgm:prSet/>
      <dgm:spPr/>
      <dgm:t>
        <a:bodyPr/>
        <a:lstStyle/>
        <a:p>
          <a:endParaRPr lang="ru-RU"/>
        </a:p>
      </dgm:t>
    </dgm:pt>
    <dgm:pt modelId="{D2FA6BFB-98F3-458D-B56C-ED1CCF246DB6}" type="pres">
      <dgm:prSet presAssocID="{90EFC80C-88B9-4C10-A519-2A3830B8A410}" presName="diagram" presStyleCnt="0">
        <dgm:presLayoutVars>
          <dgm:dir/>
          <dgm:resizeHandles val="exact"/>
        </dgm:presLayoutVars>
      </dgm:prSet>
      <dgm:spPr/>
    </dgm:pt>
    <dgm:pt modelId="{FEA0370D-E99D-46C6-A8D7-EA4784D97471}" type="pres">
      <dgm:prSet presAssocID="{32EB7353-F30F-4356-A467-DD7D331CA85A}" presName="node" presStyleLbl="node1" presStyleIdx="0" presStyleCnt="2">
        <dgm:presLayoutVars>
          <dgm:bulletEnabled val="1"/>
        </dgm:presLayoutVars>
      </dgm:prSet>
      <dgm:spPr/>
    </dgm:pt>
    <dgm:pt modelId="{437562F9-CA33-4BFA-9EB3-BD250C12858D}" type="pres">
      <dgm:prSet presAssocID="{C02BA5ED-0B68-42C7-A125-995C1D570ADB}" presName="sibTrans" presStyleCnt="0"/>
      <dgm:spPr/>
    </dgm:pt>
    <dgm:pt modelId="{7087A52B-0F04-46BF-A624-A3FC8FB9ED85}" type="pres">
      <dgm:prSet presAssocID="{C85E7E29-67D7-4D08-8BDE-70D05590EAED}" presName="node" presStyleLbl="node1" presStyleIdx="1" presStyleCnt="2">
        <dgm:presLayoutVars>
          <dgm:bulletEnabled val="1"/>
        </dgm:presLayoutVars>
      </dgm:prSet>
      <dgm:spPr/>
    </dgm:pt>
  </dgm:ptLst>
  <dgm:cxnLst>
    <dgm:cxn modelId="{2CD1990F-65D1-4A61-B2A0-5D6ECBA5C6B8}" type="presOf" srcId="{90EFC80C-88B9-4C10-A519-2A3830B8A410}" destId="{D2FA6BFB-98F3-458D-B56C-ED1CCF246DB6}" srcOrd="0" destOrd="0" presId="urn:microsoft.com/office/officeart/2005/8/layout/default"/>
    <dgm:cxn modelId="{0489024C-5AE8-4D2F-9E66-B56A57C65078}" type="presOf" srcId="{32EB7353-F30F-4356-A467-DD7D331CA85A}" destId="{FEA0370D-E99D-46C6-A8D7-EA4784D97471}" srcOrd="0" destOrd="0" presId="urn:microsoft.com/office/officeart/2005/8/layout/default"/>
    <dgm:cxn modelId="{106779B7-91DF-4FD7-A1BB-58E3E806A028}" srcId="{90EFC80C-88B9-4C10-A519-2A3830B8A410}" destId="{32EB7353-F30F-4356-A467-DD7D331CA85A}" srcOrd="0" destOrd="0" parTransId="{A5E3616D-7A77-4078-97B2-B6F25AC1520F}" sibTransId="{C02BA5ED-0B68-42C7-A125-995C1D570ADB}"/>
    <dgm:cxn modelId="{445FC8D4-9515-46C5-B9FF-317CF6AAD967}" srcId="{90EFC80C-88B9-4C10-A519-2A3830B8A410}" destId="{C85E7E29-67D7-4D08-8BDE-70D05590EAED}" srcOrd="1" destOrd="0" parTransId="{8C9A659B-4AB4-487E-B273-99427EC1F70A}" sibTransId="{D00FC252-0E9A-4D3A-AF1A-9DE15421C233}"/>
    <dgm:cxn modelId="{539833F4-6711-4C5E-BD1F-756F1B0799AA}" type="presOf" srcId="{C85E7E29-67D7-4D08-8BDE-70D05590EAED}" destId="{7087A52B-0F04-46BF-A624-A3FC8FB9ED85}" srcOrd="0" destOrd="0" presId="urn:microsoft.com/office/officeart/2005/8/layout/default"/>
    <dgm:cxn modelId="{04C95665-C0EE-4DCA-A5A6-43CAA26E2D6D}" type="presParOf" srcId="{D2FA6BFB-98F3-458D-B56C-ED1CCF246DB6}" destId="{FEA0370D-E99D-46C6-A8D7-EA4784D97471}" srcOrd="0" destOrd="0" presId="urn:microsoft.com/office/officeart/2005/8/layout/default"/>
    <dgm:cxn modelId="{E6994277-0B8E-4FA2-820B-E07F505903F6}" type="presParOf" srcId="{D2FA6BFB-98F3-458D-B56C-ED1CCF246DB6}" destId="{437562F9-CA33-4BFA-9EB3-BD250C12858D}" srcOrd="1" destOrd="0" presId="urn:microsoft.com/office/officeart/2005/8/layout/default"/>
    <dgm:cxn modelId="{E6880346-A897-43E1-8198-9504E275AF47}" type="presParOf" srcId="{D2FA6BFB-98F3-458D-B56C-ED1CCF246DB6}" destId="{7087A52B-0F04-46BF-A624-A3FC8FB9ED85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0EFC80C-88B9-4C10-A519-2A3830B8A410}" type="doc">
      <dgm:prSet loTypeId="urn:microsoft.com/office/officeart/2005/8/layout/defaul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2EB7353-F30F-4356-A467-DD7D331CA85A}">
      <dgm:prSet phldrT="[Текст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dirty="0"/>
            <a:t>Фонд экономического развития Рыбницкого района и </a:t>
          </a:r>
          <a:r>
            <a:rPr lang="ru-RU" dirty="0" err="1"/>
            <a:t>г.Рыбница</a:t>
          </a:r>
          <a:r>
            <a:rPr lang="ru-RU" dirty="0"/>
            <a:t>              – 500 000 рублей</a:t>
          </a:r>
        </a:p>
      </dgm:t>
    </dgm:pt>
    <dgm:pt modelId="{A5E3616D-7A77-4078-97B2-B6F25AC1520F}" type="parTrans" cxnId="{106779B7-91DF-4FD7-A1BB-58E3E806A028}">
      <dgm:prSet/>
      <dgm:spPr/>
      <dgm:t>
        <a:bodyPr/>
        <a:lstStyle/>
        <a:p>
          <a:endParaRPr lang="ru-RU"/>
        </a:p>
      </dgm:t>
    </dgm:pt>
    <dgm:pt modelId="{C02BA5ED-0B68-42C7-A125-995C1D570ADB}" type="sibTrans" cxnId="{106779B7-91DF-4FD7-A1BB-58E3E806A028}">
      <dgm:prSet/>
      <dgm:spPr/>
      <dgm:t>
        <a:bodyPr/>
        <a:lstStyle/>
        <a:p>
          <a:endParaRPr lang="ru-RU"/>
        </a:p>
      </dgm:t>
    </dgm:pt>
    <dgm:pt modelId="{C85E7E29-67D7-4D08-8BDE-70D05590EAED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dirty="0"/>
            <a:t>Фонд социального развития Рыбницкого района и </a:t>
          </a:r>
          <a:r>
            <a:rPr lang="ru-RU" dirty="0" err="1"/>
            <a:t>г.Рыбница</a:t>
          </a:r>
          <a:r>
            <a:rPr lang="ru-RU" dirty="0"/>
            <a:t>                         – 500 000 рублей</a:t>
          </a:r>
          <a:endParaRPr lang="ru-RU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D00FC252-0E9A-4D3A-AF1A-9DE15421C233}" type="sibTrans" cxnId="{445FC8D4-9515-46C5-B9FF-317CF6AAD967}">
      <dgm:prSet/>
      <dgm:spPr/>
      <dgm:t>
        <a:bodyPr/>
        <a:lstStyle/>
        <a:p>
          <a:endParaRPr lang="ru-RU"/>
        </a:p>
      </dgm:t>
    </dgm:pt>
    <dgm:pt modelId="{8C9A659B-4AB4-487E-B273-99427EC1F70A}" type="parTrans" cxnId="{445FC8D4-9515-46C5-B9FF-317CF6AAD967}">
      <dgm:prSet/>
      <dgm:spPr/>
      <dgm:t>
        <a:bodyPr/>
        <a:lstStyle/>
        <a:p>
          <a:endParaRPr lang="ru-RU"/>
        </a:p>
      </dgm:t>
    </dgm:pt>
    <dgm:pt modelId="{D2FA6BFB-98F3-458D-B56C-ED1CCF246DB6}" type="pres">
      <dgm:prSet presAssocID="{90EFC80C-88B9-4C10-A519-2A3830B8A410}" presName="diagram" presStyleCnt="0">
        <dgm:presLayoutVars>
          <dgm:dir/>
          <dgm:resizeHandles val="exact"/>
        </dgm:presLayoutVars>
      </dgm:prSet>
      <dgm:spPr/>
    </dgm:pt>
    <dgm:pt modelId="{FEA0370D-E99D-46C6-A8D7-EA4784D97471}" type="pres">
      <dgm:prSet presAssocID="{32EB7353-F30F-4356-A467-DD7D331CA85A}" presName="node" presStyleLbl="node1" presStyleIdx="0" presStyleCnt="2" custLinFactY="-13457" custLinFactNeighborX="-34379" custLinFactNeighborY="-100000">
        <dgm:presLayoutVars>
          <dgm:bulletEnabled val="1"/>
        </dgm:presLayoutVars>
      </dgm:prSet>
      <dgm:spPr/>
    </dgm:pt>
    <dgm:pt modelId="{437562F9-CA33-4BFA-9EB3-BD250C12858D}" type="pres">
      <dgm:prSet presAssocID="{C02BA5ED-0B68-42C7-A125-995C1D570ADB}" presName="sibTrans" presStyleCnt="0"/>
      <dgm:spPr/>
    </dgm:pt>
    <dgm:pt modelId="{7087A52B-0F04-46BF-A624-A3FC8FB9ED85}" type="pres">
      <dgm:prSet presAssocID="{C85E7E29-67D7-4D08-8BDE-70D05590EAED}" presName="node" presStyleLbl="node1" presStyleIdx="1" presStyleCnt="2" custLinFactNeighborX="318" custLinFactNeighborY="54900">
        <dgm:presLayoutVars>
          <dgm:bulletEnabled val="1"/>
        </dgm:presLayoutVars>
      </dgm:prSet>
      <dgm:spPr/>
    </dgm:pt>
  </dgm:ptLst>
  <dgm:cxnLst>
    <dgm:cxn modelId="{2CD1990F-65D1-4A61-B2A0-5D6ECBA5C6B8}" type="presOf" srcId="{90EFC80C-88B9-4C10-A519-2A3830B8A410}" destId="{D2FA6BFB-98F3-458D-B56C-ED1CCF246DB6}" srcOrd="0" destOrd="0" presId="urn:microsoft.com/office/officeart/2005/8/layout/default"/>
    <dgm:cxn modelId="{0489024C-5AE8-4D2F-9E66-B56A57C65078}" type="presOf" srcId="{32EB7353-F30F-4356-A467-DD7D331CA85A}" destId="{FEA0370D-E99D-46C6-A8D7-EA4784D97471}" srcOrd="0" destOrd="0" presId="urn:microsoft.com/office/officeart/2005/8/layout/default"/>
    <dgm:cxn modelId="{106779B7-91DF-4FD7-A1BB-58E3E806A028}" srcId="{90EFC80C-88B9-4C10-A519-2A3830B8A410}" destId="{32EB7353-F30F-4356-A467-DD7D331CA85A}" srcOrd="0" destOrd="0" parTransId="{A5E3616D-7A77-4078-97B2-B6F25AC1520F}" sibTransId="{C02BA5ED-0B68-42C7-A125-995C1D570ADB}"/>
    <dgm:cxn modelId="{445FC8D4-9515-46C5-B9FF-317CF6AAD967}" srcId="{90EFC80C-88B9-4C10-A519-2A3830B8A410}" destId="{C85E7E29-67D7-4D08-8BDE-70D05590EAED}" srcOrd="1" destOrd="0" parTransId="{8C9A659B-4AB4-487E-B273-99427EC1F70A}" sibTransId="{D00FC252-0E9A-4D3A-AF1A-9DE15421C233}"/>
    <dgm:cxn modelId="{539833F4-6711-4C5E-BD1F-756F1B0799AA}" type="presOf" srcId="{C85E7E29-67D7-4D08-8BDE-70D05590EAED}" destId="{7087A52B-0F04-46BF-A624-A3FC8FB9ED85}" srcOrd="0" destOrd="0" presId="urn:microsoft.com/office/officeart/2005/8/layout/default"/>
    <dgm:cxn modelId="{04C95665-C0EE-4DCA-A5A6-43CAA26E2D6D}" type="presParOf" srcId="{D2FA6BFB-98F3-458D-B56C-ED1CCF246DB6}" destId="{FEA0370D-E99D-46C6-A8D7-EA4784D97471}" srcOrd="0" destOrd="0" presId="urn:microsoft.com/office/officeart/2005/8/layout/default"/>
    <dgm:cxn modelId="{E6994277-0B8E-4FA2-820B-E07F505903F6}" type="presParOf" srcId="{D2FA6BFB-98F3-458D-B56C-ED1CCF246DB6}" destId="{437562F9-CA33-4BFA-9EB3-BD250C12858D}" srcOrd="1" destOrd="0" presId="urn:microsoft.com/office/officeart/2005/8/layout/default"/>
    <dgm:cxn modelId="{E6880346-A897-43E1-8198-9504E275AF47}" type="presParOf" srcId="{D2FA6BFB-98F3-458D-B56C-ED1CCF246DB6}" destId="{7087A52B-0F04-46BF-A624-A3FC8FB9ED85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0EFC80C-88B9-4C10-A519-2A3830B8A410}" type="doc">
      <dgm:prSet loTypeId="urn:microsoft.com/office/officeart/2005/8/layout/defaul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2EB7353-F30F-4356-A467-DD7D331CA85A}">
      <dgm:prSet phldrT="[Текст]"/>
      <dgm:spPr/>
      <dgm:t>
        <a:bodyPr/>
        <a:lstStyle/>
        <a:p>
          <a:r>
            <a:rPr lang="ru-RU" dirty="0">
              <a:latin typeface="+mj-lt"/>
              <a:ea typeface="+mj-ea"/>
              <a:cs typeface="+mj-cs"/>
            </a:rPr>
            <a:t>Фонд поддержки территорий городов и районов Приднестровской Молдавской Республики 2 181 048 рублей.</a:t>
          </a:r>
          <a:endParaRPr lang="ru-RU" dirty="0"/>
        </a:p>
      </dgm:t>
    </dgm:pt>
    <dgm:pt modelId="{A5E3616D-7A77-4078-97B2-B6F25AC1520F}" type="parTrans" cxnId="{106779B7-91DF-4FD7-A1BB-58E3E806A028}">
      <dgm:prSet/>
      <dgm:spPr/>
      <dgm:t>
        <a:bodyPr/>
        <a:lstStyle/>
        <a:p>
          <a:endParaRPr lang="ru-RU"/>
        </a:p>
      </dgm:t>
    </dgm:pt>
    <dgm:pt modelId="{C02BA5ED-0B68-42C7-A125-995C1D570ADB}" type="sibTrans" cxnId="{106779B7-91DF-4FD7-A1BB-58E3E806A028}">
      <dgm:prSet/>
      <dgm:spPr/>
      <dgm:t>
        <a:bodyPr/>
        <a:lstStyle/>
        <a:p>
          <a:endParaRPr lang="ru-RU"/>
        </a:p>
      </dgm:t>
    </dgm:pt>
    <dgm:pt modelId="{D2FA6BFB-98F3-458D-B56C-ED1CCF246DB6}" type="pres">
      <dgm:prSet presAssocID="{90EFC80C-88B9-4C10-A519-2A3830B8A410}" presName="diagram" presStyleCnt="0">
        <dgm:presLayoutVars>
          <dgm:dir/>
          <dgm:resizeHandles val="exact"/>
        </dgm:presLayoutVars>
      </dgm:prSet>
      <dgm:spPr/>
    </dgm:pt>
    <dgm:pt modelId="{FEA0370D-E99D-46C6-A8D7-EA4784D97471}" type="pres">
      <dgm:prSet presAssocID="{32EB7353-F30F-4356-A467-DD7D331CA85A}" presName="node" presStyleLbl="node1" presStyleIdx="0" presStyleCnt="1" custScaleX="285880">
        <dgm:presLayoutVars>
          <dgm:bulletEnabled val="1"/>
        </dgm:presLayoutVars>
      </dgm:prSet>
      <dgm:spPr/>
    </dgm:pt>
  </dgm:ptLst>
  <dgm:cxnLst>
    <dgm:cxn modelId="{2CD1990F-65D1-4A61-B2A0-5D6ECBA5C6B8}" type="presOf" srcId="{90EFC80C-88B9-4C10-A519-2A3830B8A410}" destId="{D2FA6BFB-98F3-458D-B56C-ED1CCF246DB6}" srcOrd="0" destOrd="0" presId="urn:microsoft.com/office/officeart/2005/8/layout/default"/>
    <dgm:cxn modelId="{0489024C-5AE8-4D2F-9E66-B56A57C65078}" type="presOf" srcId="{32EB7353-F30F-4356-A467-DD7D331CA85A}" destId="{FEA0370D-E99D-46C6-A8D7-EA4784D97471}" srcOrd="0" destOrd="0" presId="urn:microsoft.com/office/officeart/2005/8/layout/default"/>
    <dgm:cxn modelId="{106779B7-91DF-4FD7-A1BB-58E3E806A028}" srcId="{90EFC80C-88B9-4C10-A519-2A3830B8A410}" destId="{32EB7353-F30F-4356-A467-DD7D331CA85A}" srcOrd="0" destOrd="0" parTransId="{A5E3616D-7A77-4078-97B2-B6F25AC1520F}" sibTransId="{C02BA5ED-0B68-42C7-A125-995C1D570ADB}"/>
    <dgm:cxn modelId="{04C95665-C0EE-4DCA-A5A6-43CAA26E2D6D}" type="presParOf" srcId="{D2FA6BFB-98F3-458D-B56C-ED1CCF246DB6}" destId="{FEA0370D-E99D-46C6-A8D7-EA4784D97471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A0370D-E99D-46C6-A8D7-EA4784D97471}">
      <dsp:nvSpPr>
        <dsp:cNvPr id="0" name=""/>
        <dsp:cNvSpPr/>
      </dsp:nvSpPr>
      <dsp:spPr>
        <a:xfrm>
          <a:off x="0" y="6"/>
          <a:ext cx="6591300" cy="3776656"/>
        </a:xfrm>
        <a:prstGeom prst="rect">
          <a:avLst/>
        </a:prstGeom>
        <a:solidFill>
          <a:srgbClr val="92D050"/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kern="1200" dirty="0">
              <a:solidFill>
                <a:schemeClr val="tx1">
                  <a:lumMod val="75000"/>
                  <a:lumOff val="25000"/>
                </a:schemeClr>
              </a:solidFill>
            </a:rPr>
            <a:t>Программа формирования и  расходования средств                                                                                                                                                                                                   территориального целевого  бюджетного экологического фонда</a:t>
          </a:r>
        </a:p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kern="1200" dirty="0">
              <a:solidFill>
                <a:schemeClr val="tx1">
                  <a:lumMod val="75000"/>
                  <a:lumOff val="25000"/>
                </a:schemeClr>
              </a:solidFill>
            </a:rPr>
            <a:t>2 млн. 969 тыс. руб. </a:t>
          </a:r>
        </a:p>
      </dsp:txBody>
      <dsp:txXfrm>
        <a:off x="0" y="6"/>
        <a:ext cx="6591300" cy="37766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49371C-FC5B-4CDA-9EA5-6FA72ED353AA}">
      <dsp:nvSpPr>
        <dsp:cNvPr id="0" name=""/>
        <dsp:cNvSpPr/>
      </dsp:nvSpPr>
      <dsp:spPr>
        <a:xfrm>
          <a:off x="0" y="0"/>
          <a:ext cx="7488832" cy="133934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Распределение средств для формирования программ развития дорожной отрасли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30 млн. 163 тыс.  руб.</a:t>
          </a:r>
        </a:p>
      </dsp:txBody>
      <dsp:txXfrm>
        <a:off x="0" y="0"/>
        <a:ext cx="7488832" cy="1339348"/>
      </dsp:txXfrm>
    </dsp:sp>
    <dsp:sp modelId="{BD83F346-0E8F-4AD0-81B0-9741DCF9EA3E}">
      <dsp:nvSpPr>
        <dsp:cNvPr id="0" name=""/>
        <dsp:cNvSpPr/>
      </dsp:nvSpPr>
      <dsp:spPr>
        <a:xfrm>
          <a:off x="3656" y="1339348"/>
          <a:ext cx="2493839" cy="281263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Программа развития дорожной отрасли по автомобильным дорогам общего пользования, находящимся в гос. собственности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15 млн. 875 тыс. </a:t>
          </a:r>
          <a:r>
            <a:rPr lang="ru-RU" sz="1700" kern="1200" dirty="0" err="1"/>
            <a:t>руб</a:t>
          </a:r>
          <a:endParaRPr lang="ru-RU" sz="1700" kern="1200" dirty="0"/>
        </a:p>
      </dsp:txBody>
      <dsp:txXfrm>
        <a:off x="3656" y="1339348"/>
        <a:ext cx="2493839" cy="2812632"/>
      </dsp:txXfrm>
    </dsp:sp>
    <dsp:sp modelId="{63FFD8FC-D4F7-4D0A-9DD4-14C278022C5E}">
      <dsp:nvSpPr>
        <dsp:cNvPr id="0" name=""/>
        <dsp:cNvSpPr/>
      </dsp:nvSpPr>
      <dsp:spPr>
        <a:xfrm>
          <a:off x="2497496" y="1339348"/>
          <a:ext cx="2493839" cy="281263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Программа развития дорожной отрасли по автомобильным дорогам общего пользования, находящимся в муниципальной собственности Рыбницкого района и г. Рыбницы в сумме   13 млн. 913 тыс. руб. </a:t>
          </a:r>
        </a:p>
      </dsp:txBody>
      <dsp:txXfrm>
        <a:off x="2497496" y="1339348"/>
        <a:ext cx="2493839" cy="2812632"/>
      </dsp:txXfrm>
    </dsp:sp>
    <dsp:sp modelId="{E9E51EF8-F5AF-45B7-A160-947B5C2810E0}">
      <dsp:nvSpPr>
        <dsp:cNvPr id="0" name=""/>
        <dsp:cNvSpPr/>
      </dsp:nvSpPr>
      <dsp:spPr>
        <a:xfrm>
          <a:off x="4991335" y="1339348"/>
          <a:ext cx="2493839" cy="281263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Программа на строительство и реконструкцию остановочных пунктов Рыбницкого района и г. Рыбницы в сумме 374 тыс. 900 рублей.</a:t>
          </a:r>
        </a:p>
      </dsp:txBody>
      <dsp:txXfrm>
        <a:off x="4991335" y="1339348"/>
        <a:ext cx="2493839" cy="2812632"/>
      </dsp:txXfrm>
    </dsp:sp>
    <dsp:sp modelId="{B1602C22-E81A-4BE6-8797-DBAFCC320C86}">
      <dsp:nvSpPr>
        <dsp:cNvPr id="0" name=""/>
        <dsp:cNvSpPr/>
      </dsp:nvSpPr>
      <dsp:spPr>
        <a:xfrm>
          <a:off x="0" y="4151981"/>
          <a:ext cx="7488832" cy="312514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A0370D-E99D-46C6-A8D7-EA4784D97471}">
      <dsp:nvSpPr>
        <dsp:cNvPr id="0" name=""/>
        <dsp:cNvSpPr/>
      </dsp:nvSpPr>
      <dsp:spPr>
        <a:xfrm>
          <a:off x="804" y="946947"/>
          <a:ext cx="3137947" cy="1882768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Программа капитального ремонта, финансируемая за счет средств бюджета Рыбницкого района и </a:t>
          </a:r>
          <a:r>
            <a:rPr lang="ru-RU" sz="1600" kern="1200" dirty="0" err="1"/>
            <a:t>г.Рыбница</a:t>
          </a:r>
          <a:r>
            <a:rPr lang="ru-RU" sz="1600" kern="1200" dirty="0"/>
            <a:t>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729 тыс. руб.</a:t>
          </a:r>
        </a:p>
      </dsp:txBody>
      <dsp:txXfrm>
        <a:off x="804" y="946947"/>
        <a:ext cx="3137947" cy="1882768"/>
      </dsp:txXfrm>
    </dsp:sp>
    <dsp:sp modelId="{7087A52B-0F04-46BF-A624-A3FC8FB9ED85}">
      <dsp:nvSpPr>
        <dsp:cNvPr id="0" name=""/>
        <dsp:cNvSpPr/>
      </dsp:nvSpPr>
      <dsp:spPr>
        <a:xfrm>
          <a:off x="3452547" y="946947"/>
          <a:ext cx="3137947" cy="1882768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>
                  <a:lumMod val="75000"/>
                  <a:lumOff val="25000"/>
                </a:schemeClr>
              </a:solidFill>
            </a:rPr>
            <a:t>Программа капитальных вложений, финансируемая за счет средств бюджета Рыбницкого района и </a:t>
          </a:r>
          <a:r>
            <a:rPr lang="ru-RU" sz="1600" kern="1200" dirty="0" err="1">
              <a:solidFill>
                <a:schemeClr val="tx1">
                  <a:lumMod val="75000"/>
                  <a:lumOff val="25000"/>
                </a:schemeClr>
              </a:solidFill>
            </a:rPr>
            <a:t>г.Рыбница</a:t>
          </a:r>
          <a:r>
            <a:rPr lang="ru-RU" sz="1600" kern="1200" dirty="0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>
                  <a:lumMod val="75000"/>
                  <a:lumOff val="25000"/>
                </a:schemeClr>
              </a:solidFill>
            </a:rPr>
            <a:t>30 тыс. руб.</a:t>
          </a:r>
        </a:p>
      </dsp:txBody>
      <dsp:txXfrm>
        <a:off x="3452547" y="946947"/>
        <a:ext cx="3137947" cy="18827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A0370D-E99D-46C6-A8D7-EA4784D97471}">
      <dsp:nvSpPr>
        <dsp:cNvPr id="0" name=""/>
        <dsp:cNvSpPr/>
      </dsp:nvSpPr>
      <dsp:spPr>
        <a:xfrm>
          <a:off x="0" y="0"/>
          <a:ext cx="3719712" cy="2231827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Фонд экономического развития Рыбницкого района и </a:t>
          </a:r>
          <a:r>
            <a:rPr lang="ru-RU" sz="2600" kern="1200" dirty="0" err="1"/>
            <a:t>г.Рыбница</a:t>
          </a:r>
          <a:r>
            <a:rPr lang="ru-RU" sz="2600" kern="1200" dirty="0"/>
            <a:t>              – 500 000 рублей</a:t>
          </a:r>
        </a:p>
      </dsp:txBody>
      <dsp:txXfrm>
        <a:off x="0" y="0"/>
        <a:ext cx="3719712" cy="2231827"/>
      </dsp:txXfrm>
    </dsp:sp>
    <dsp:sp modelId="{7087A52B-0F04-46BF-A624-A3FC8FB9ED85}">
      <dsp:nvSpPr>
        <dsp:cNvPr id="0" name=""/>
        <dsp:cNvSpPr/>
      </dsp:nvSpPr>
      <dsp:spPr>
        <a:xfrm>
          <a:off x="4093590" y="2445989"/>
          <a:ext cx="3719712" cy="2231827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Фонд социального развития Рыбницкого района и </a:t>
          </a:r>
          <a:r>
            <a:rPr lang="ru-RU" sz="2600" kern="1200" dirty="0" err="1"/>
            <a:t>г.Рыбница</a:t>
          </a:r>
          <a:r>
            <a:rPr lang="ru-RU" sz="2600" kern="1200" dirty="0"/>
            <a:t>                         – 500 000 рублей</a:t>
          </a:r>
          <a:endParaRPr lang="ru-RU" sz="26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4093590" y="2445989"/>
        <a:ext cx="3719712" cy="223182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A0370D-E99D-46C6-A8D7-EA4784D97471}">
      <dsp:nvSpPr>
        <dsp:cNvPr id="0" name=""/>
        <dsp:cNvSpPr/>
      </dsp:nvSpPr>
      <dsp:spPr>
        <a:xfrm>
          <a:off x="38571" y="486"/>
          <a:ext cx="6514156" cy="13671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+mj-lt"/>
              <a:ea typeface="+mj-ea"/>
              <a:cs typeface="+mj-cs"/>
            </a:rPr>
            <a:t>Фонд поддержки территорий городов и районов Приднестровской Молдавской Республики 2 181 048 рублей.</a:t>
          </a:r>
          <a:endParaRPr lang="ru-RU" sz="2400" kern="1200" dirty="0"/>
        </a:p>
      </dsp:txBody>
      <dsp:txXfrm>
        <a:off x="38571" y="486"/>
        <a:ext cx="6514156" cy="13671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2039AB-6764-4355-9A0B-C90CA4C0F50A}" type="datetimeFigureOut">
              <a:rPr lang="ru-RU" smtClean="0"/>
              <a:pPr/>
              <a:t>вс 30.01.22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240C7F-B1BF-4A4B-BF52-8B87D49C08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704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40C7F-B1BF-4A4B-BF52-8B87D49C088F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127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40C7F-B1BF-4A4B-BF52-8B87D49C088F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703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808961-4625-48FE-AD79-67E89578D9C2}" type="datetimeFigureOut">
              <a:rPr lang="ru-RU" smtClean="0"/>
              <a:pPr>
                <a:defRPr/>
              </a:pPr>
              <a:t>вс 30.01.22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pPr>
              <a:defRPr/>
            </a:pPr>
            <a:fld id="{572C068A-468E-4DC8-AE8B-52796919F35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669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71612E-46CC-45AF-9617-D70BB5F4864D}" type="datetimeFigureOut">
              <a:rPr lang="ru-RU" smtClean="0"/>
              <a:pPr>
                <a:defRPr/>
              </a:pPr>
              <a:t>вс 30.01.22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9095EBC5-616E-4E67-AAC9-EC2AAD33AA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167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71612E-46CC-45AF-9617-D70BB5F4864D}" type="datetimeFigureOut">
              <a:rPr lang="ru-RU" smtClean="0"/>
              <a:pPr>
                <a:defRPr/>
              </a:pPr>
              <a:t>вс 30.01.22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9095EBC5-616E-4E67-AAC9-EC2AAD33AA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19190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71612E-46CC-45AF-9617-D70BB5F4864D}" type="datetimeFigureOut">
              <a:rPr lang="ru-RU" smtClean="0"/>
              <a:pPr>
                <a:defRPr/>
              </a:pPr>
              <a:t>вс 30.01.22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9095EBC5-616E-4E67-AAC9-EC2AAD33AA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491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71612E-46CC-45AF-9617-D70BB5F4864D}" type="datetimeFigureOut">
              <a:rPr lang="ru-RU" smtClean="0"/>
              <a:pPr>
                <a:defRPr/>
              </a:pPr>
              <a:t>вс 30.01.22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9095EBC5-616E-4E67-AAC9-EC2AAD33AA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986087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71612E-46CC-45AF-9617-D70BB5F4864D}" type="datetimeFigureOut">
              <a:rPr lang="ru-RU" smtClean="0"/>
              <a:pPr>
                <a:defRPr/>
              </a:pPr>
              <a:t>вс 30.01.22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9095EBC5-616E-4E67-AAC9-EC2AAD33AA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424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5AB6A2-4B7A-4A46-8482-737DE9985476}" type="datetimeFigureOut">
              <a:rPr lang="ru-RU" smtClean="0"/>
              <a:pPr>
                <a:defRPr/>
              </a:pPr>
              <a:t>вс 30.01.22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DEAF9-CCE4-48B1-9DE7-5D3EA80385C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143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9FF5D5-54C5-46E1-925C-D6B2261D6E9F}" type="datetimeFigureOut">
              <a:rPr lang="ru-RU" smtClean="0"/>
              <a:pPr>
                <a:defRPr/>
              </a:pPr>
              <a:t>вс 30.01.22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9E2925-3BD1-42EC-8EA6-5843473192B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316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322A25-F0D5-4B18-B15D-97FE2E307E4B}" type="datetimeFigureOut">
              <a:rPr lang="ru-RU" smtClean="0"/>
              <a:pPr>
                <a:defRPr/>
              </a:pPr>
              <a:t>вс 30.01.22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4EB29A-0564-46F4-B141-1E9FC0443DF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523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ED90AA-8860-4CCC-88D0-DC3AC01941C8}" type="datetimeFigureOut">
              <a:rPr lang="ru-RU" smtClean="0"/>
              <a:pPr>
                <a:defRPr/>
              </a:pPr>
              <a:t>вс 30.01.22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FC6D2B24-32BF-4169-8411-EA1510960A8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951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5C19D8-E2D3-49AE-982B-CBC5E89FEDB5}" type="datetimeFigureOut">
              <a:rPr lang="ru-RU" smtClean="0"/>
              <a:pPr>
                <a:defRPr/>
              </a:pPr>
              <a:t>вс 30.01.22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>
              <a:defRPr/>
            </a:pPr>
            <a:fld id="{110E4339-B2E8-482B-9852-F8A61AB8DF8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343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1095C0-9FBD-4213-AEC0-4EDD272CDFA5}" type="datetimeFigureOut">
              <a:rPr lang="ru-RU" smtClean="0"/>
              <a:pPr>
                <a:defRPr/>
              </a:pPr>
              <a:t>вс 30.01.22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>
              <a:defRPr/>
            </a:pPr>
            <a:fld id="{5335FD00-7DDC-470B-9688-23DAA8E1B96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47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F00448-F2FF-4D52-9664-2B98CE9CE536}" type="datetimeFigureOut">
              <a:rPr lang="ru-RU" smtClean="0"/>
              <a:pPr>
                <a:defRPr/>
              </a:pPr>
              <a:t>вс 30.01.22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299A50-EEF7-4A88-BAF4-1BDE13D576E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613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BFB5C4-F70D-488A-8B1B-5C6EAF4C6AD0}" type="datetimeFigureOut">
              <a:rPr lang="ru-RU" smtClean="0"/>
              <a:pPr>
                <a:defRPr/>
              </a:pPr>
              <a:t>вс 30.01.22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CECF40-9052-4058-BDDB-F20010A0CD0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13EB3D-150A-474D-A012-CE0CF7405389}" type="datetimeFigureOut">
              <a:rPr lang="ru-RU" smtClean="0"/>
              <a:pPr>
                <a:defRPr/>
              </a:pPr>
              <a:t>вс 30.01.22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B35A68-7CBF-4346-A160-B61C4315D7A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391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7F33AB-0C11-4DB3-B4AB-129AB8E35190}" type="datetimeFigureOut">
              <a:rPr lang="ru-RU" smtClean="0"/>
              <a:pPr>
                <a:defRPr/>
              </a:pPr>
              <a:t>вс 30.01.22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32F00379-D168-463B-B2CE-1F514F21670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706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171612E-46CC-45AF-9617-D70BB5F4864D}" type="datetimeFigureOut">
              <a:rPr lang="ru-RU" smtClean="0"/>
              <a:pPr>
                <a:defRPr/>
              </a:pPr>
              <a:t>вс 30.01.22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>
              <a:defRPr/>
            </a:pPr>
            <a:fld id="{9095EBC5-616E-4E67-AAC9-EC2AAD33AA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024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719901-B4D0-436B-B860-BCEEB72829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202" y="-27384"/>
            <a:ext cx="9730714" cy="68819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Заголовок 10">
            <a:extLst>
              <a:ext uri="{FF2B5EF4-FFF2-40B4-BE49-F238E27FC236}">
                <a16:creationId xmlns:a16="http://schemas.microsoft.com/office/drawing/2014/main" id="{D34AAF7E-A307-4B32-A3E9-99593B07E4E8}"/>
              </a:ext>
            </a:extLst>
          </p:cNvPr>
          <p:cNvSpPr txBox="1">
            <a:spLocks/>
          </p:cNvSpPr>
          <p:nvPr/>
        </p:nvSpPr>
        <p:spPr>
          <a:xfrm>
            <a:off x="1418277" y="2996952"/>
            <a:ext cx="6624736" cy="10081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800" dirty="0">
                <a:ln w="0"/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 бюджета Рыбницкого района и                г. Рыбницы на 2022 год</a:t>
            </a:r>
            <a:b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633A16-4AD0-4FEF-8325-A2C48553776D}"/>
              </a:ext>
            </a:extLst>
          </p:cNvPr>
          <p:cNvSpPr txBox="1"/>
          <p:nvPr/>
        </p:nvSpPr>
        <p:spPr>
          <a:xfrm>
            <a:off x="2051720" y="226515"/>
            <a:ext cx="5357850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ГОСУДАРСТВЕННАЯ АДМИНИСТРАЦИЯ РЫБНИЦКОГО РАЙОНА И ГОРОДА РЫБНИЦЫ</a:t>
            </a:r>
          </a:p>
        </p:txBody>
      </p:sp>
    </p:spTree>
    <p:extLst>
      <p:ext uri="{BB962C8B-B14F-4D97-AF65-F5344CB8AC3E}">
        <p14:creationId xmlns:p14="http://schemas.microsoft.com/office/powerpoint/2010/main" val="2025969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D808A2-8E5C-4B59-86A3-57E55A11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720" y="11088"/>
            <a:ext cx="7202760" cy="1280890"/>
          </a:xfrm>
        </p:spPr>
        <p:txBody>
          <a:bodyPr>
            <a:noAutofit/>
          </a:bodyPr>
          <a:lstStyle/>
          <a:p>
            <a:pPr algn="ctr"/>
            <a:r>
              <a:rPr lang="ru-RU" sz="2000" dirty="0"/>
              <a:t>Основные характеристики Дорожного фонда Приднестровской Молдавской Республики на 2022 год по </a:t>
            </a:r>
            <a:r>
              <a:rPr lang="ru-RU" sz="2000" dirty="0" err="1"/>
              <a:t>Рыбницкому</a:t>
            </a:r>
            <a:r>
              <a:rPr lang="ru-RU" sz="2000" dirty="0"/>
              <a:t> району и г. Рыбнице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7" name="Рисунок 6" descr="D:\Дорожный фонд\2021\отчеты по ДФ\за 2021 год\отчет ДЭСУ\фото\image-2022-01-18 10_20_33.jpg">
            <a:extLst>
              <a:ext uri="{FF2B5EF4-FFF2-40B4-BE49-F238E27FC236}">
                <a16:creationId xmlns:a16="http://schemas.microsoft.com/office/drawing/2014/main" id="{479E0138-15C7-45C2-B7FD-A202D0596A4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1196752"/>
            <a:ext cx="10095471" cy="579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5029BB94-3A31-4168-8352-CF7D3A7753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1420279"/>
              </p:ext>
            </p:extLst>
          </p:nvPr>
        </p:nvGraphicFramePr>
        <p:xfrm>
          <a:off x="1403648" y="1700808"/>
          <a:ext cx="7488832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77106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logolynx.com/images/logolynx/c6/c663f525f76cc4900b4577683ffc7aff.png">
            <a:extLst>
              <a:ext uri="{FF2B5EF4-FFF2-40B4-BE49-F238E27FC236}">
                <a16:creationId xmlns:a16="http://schemas.microsoft.com/office/drawing/2014/main" id="{54EF1E21-E042-40F3-9ABB-6742FBD7F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-17512"/>
            <a:ext cx="7181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BDCD9324-E86B-4ECE-BF5F-A8FDD8761E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4243240"/>
              </p:ext>
            </p:extLst>
          </p:nvPr>
        </p:nvGraphicFramePr>
        <p:xfrm>
          <a:off x="1833563" y="1593850"/>
          <a:ext cx="6591300" cy="3776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DA8A634-5E63-4E1B-AB59-A34183361507}"/>
              </a:ext>
            </a:extLst>
          </p:cNvPr>
          <p:cNvSpPr txBox="1"/>
          <p:nvPr/>
        </p:nvSpPr>
        <p:spPr>
          <a:xfrm>
            <a:off x="0" y="3339"/>
            <a:ext cx="489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МЕСТНЫЕ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2895187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immigrate365.com/wp-content/uploads/2021/08/recomendacoes-1024x416.jpg">
            <a:extLst>
              <a:ext uri="{FF2B5EF4-FFF2-40B4-BE49-F238E27FC236}">
                <a16:creationId xmlns:a16="http://schemas.microsoft.com/office/drawing/2014/main" id="{364ED7E9-DE1F-4E66-83ED-094F01FFF5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88" r="25189"/>
          <a:stretch/>
        </p:blipFill>
        <p:spPr bwMode="auto">
          <a:xfrm>
            <a:off x="1259632" y="1340768"/>
            <a:ext cx="7488832" cy="3714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FEEDBA-19FE-4C5B-827D-CCC79B96F2F8}"/>
              </a:ext>
            </a:extLst>
          </p:cNvPr>
          <p:cNvSpPr txBox="1"/>
          <p:nvPr/>
        </p:nvSpPr>
        <p:spPr>
          <a:xfrm>
            <a:off x="2123728" y="1844824"/>
            <a:ext cx="3137947" cy="2592288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spcFirstLastPara="0" vert="horz" wrap="square" lIns="64770" tIns="64770" rIns="64770" bIns="64770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700" b="1" kern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Муниципальная программа исполнения наказов избирателей по               </a:t>
            </a:r>
            <a:r>
              <a:rPr lang="ru-RU" sz="1700" b="1" kern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Рыбницкому</a:t>
            </a:r>
            <a:r>
              <a:rPr lang="ru-RU" sz="1700" b="1" kern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району и                  г. Рыбница </a:t>
            </a:r>
          </a:p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700" b="1" kern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млн. 260 тыс. руб. </a:t>
            </a:r>
          </a:p>
        </p:txBody>
      </p:sp>
    </p:spTree>
    <p:extLst>
      <p:ext uri="{BB962C8B-B14F-4D97-AF65-F5344CB8AC3E}">
        <p14:creationId xmlns:p14="http://schemas.microsoft.com/office/powerpoint/2010/main" val="188067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siaplustj.info/sites/default/files/articles/228441/vvptadzhikistanavpervoypolovineetogogodasostavilokolo28mlrd.jpg">
            <a:extLst>
              <a:ext uri="{FF2B5EF4-FFF2-40B4-BE49-F238E27FC236}">
                <a16:creationId xmlns:a16="http://schemas.microsoft.com/office/drawing/2014/main" id="{5077B8B8-EEA7-4E7E-9AE7-1FCFF4D68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"/>
            <a:ext cx="9144000" cy="668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BDCD9324-E86B-4ECE-BF5F-A8FDD8761E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6401118"/>
              </p:ext>
            </p:extLst>
          </p:nvPr>
        </p:nvGraphicFramePr>
        <p:xfrm>
          <a:off x="611560" y="692696"/>
          <a:ext cx="7813303" cy="4677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39440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A53A7947-E064-4284-9ED1-E84DD9D202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1965961"/>
              </p:ext>
            </p:extLst>
          </p:nvPr>
        </p:nvGraphicFramePr>
        <p:xfrm>
          <a:off x="1835696" y="116633"/>
          <a:ext cx="6591300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F135ACBD-4241-4DC8-8BF5-AB2C101020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0723305"/>
              </p:ext>
            </p:extLst>
          </p:nvPr>
        </p:nvGraphicFramePr>
        <p:xfrm>
          <a:off x="1259632" y="1700808"/>
          <a:ext cx="7776864" cy="4743695"/>
        </p:xfrm>
        <a:graphic>
          <a:graphicData uri="http://schemas.openxmlformats.org/drawingml/2006/table">
            <a:tbl>
              <a:tblPr>
                <a:tableStyleId>{18603FDC-E32A-4AB5-989C-0864C3EAD2B8}</a:tableStyleId>
              </a:tblPr>
              <a:tblGrid>
                <a:gridCol w="1175572">
                  <a:extLst>
                    <a:ext uri="{9D8B030D-6E8A-4147-A177-3AD203B41FA5}">
                      <a16:colId xmlns:a16="http://schemas.microsoft.com/office/drawing/2014/main" val="3643042012"/>
                    </a:ext>
                  </a:extLst>
                </a:gridCol>
                <a:gridCol w="4824758">
                  <a:extLst>
                    <a:ext uri="{9D8B030D-6E8A-4147-A177-3AD203B41FA5}">
                      <a16:colId xmlns:a16="http://schemas.microsoft.com/office/drawing/2014/main" val="3592022172"/>
                    </a:ext>
                  </a:extLst>
                </a:gridCol>
                <a:gridCol w="1776534">
                  <a:extLst>
                    <a:ext uri="{9D8B030D-6E8A-4147-A177-3AD203B41FA5}">
                      <a16:colId xmlns:a16="http://schemas.microsoft.com/office/drawing/2014/main" val="2249259362"/>
                    </a:ext>
                  </a:extLst>
                </a:gridCol>
              </a:tblGrid>
              <a:tr h="4957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№ п/п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Наименование мероприятий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г.Рыбница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/>
                </a:tc>
                <a:extLst>
                  <a:ext uri="{0D108BD9-81ED-4DB2-BD59-A6C34878D82A}">
                    <a16:rowId xmlns:a16="http://schemas.microsoft.com/office/drawing/2014/main" val="4005613305"/>
                  </a:ext>
                </a:extLst>
              </a:tr>
              <a:tr h="3261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Обеспечение рабочими тетрадями учащихся 1-4 классов 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353 256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19548938"/>
                  </a:ext>
                </a:extLst>
              </a:tr>
              <a:tr h="4449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Обеспечение канцелярскими товарами организаций образования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140 745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80594021"/>
                  </a:ext>
                </a:extLst>
              </a:tr>
              <a:tr h="4449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3.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Обеспечение предметами гигиены организаций образования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109 249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87025167"/>
                  </a:ext>
                </a:extLst>
              </a:tr>
              <a:tr h="3261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4.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Обеспечение игрушками организаций образования 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274 877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42934626"/>
                  </a:ext>
                </a:extLst>
              </a:tr>
              <a:tr h="3261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5.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Обеспечение бытовой химией организаций образования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188 329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01128004"/>
                  </a:ext>
                </a:extLst>
              </a:tr>
              <a:tr h="3261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6.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Культурно-массовые мероприятия городов и районов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350 000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70708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84615921"/>
                  </a:ext>
                </a:extLst>
              </a:tr>
              <a:tr h="4892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7.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Закупка мягкого инвентаря для организаций дошкольного образования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248 900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91983115"/>
                  </a:ext>
                </a:extLst>
              </a:tr>
              <a:tr h="4892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8.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Приобретение и производство учебников для организаций образования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96 338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20512603"/>
                  </a:ext>
                </a:extLst>
              </a:tr>
              <a:tr h="4957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9.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Обновление книжного фонда учреждений библиотечной сети в городах и районах республики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419 354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23324216"/>
                  </a:ext>
                </a:extLst>
              </a:tr>
              <a:tr h="3866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Итого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2 181 048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297011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8033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BFE47D-236B-4810-B1E3-356D64A5D2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53FBC6-44B6-4B5E-9EF1-13E3B76C6176}"/>
              </a:ext>
            </a:extLst>
          </p:cNvPr>
          <p:cNvSpPr txBox="1"/>
          <p:nvPr/>
        </p:nvSpPr>
        <p:spPr>
          <a:xfrm>
            <a:off x="1763688" y="5733256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внимание!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413F0-B8A4-43E1-885F-D334D069C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704667" cy="973088"/>
          </a:xfrm>
        </p:spPr>
        <p:txBody>
          <a:bodyPr>
            <a:normAutofit/>
          </a:bodyPr>
          <a:lstStyle/>
          <a:p>
            <a:pPr algn="ctr"/>
            <a:r>
              <a:rPr lang="ru-RU" sz="2000" dirty="0"/>
              <a:t>Доходы бюджета Рыбницкого района </a:t>
            </a:r>
            <a:br>
              <a:rPr lang="ru-RU" sz="2000" dirty="0"/>
            </a:br>
            <a:r>
              <a:rPr lang="ru-RU" sz="2000" dirty="0"/>
              <a:t>и г. Рыбница в 2022 году</a:t>
            </a:r>
          </a:p>
        </p:txBody>
      </p:sp>
      <p:graphicFrame>
        <p:nvGraphicFramePr>
          <p:cNvPr id="7" name="Объект 4">
            <a:extLst>
              <a:ext uri="{FF2B5EF4-FFF2-40B4-BE49-F238E27FC236}">
                <a16:creationId xmlns:a16="http://schemas.microsoft.com/office/drawing/2014/main" id="{9BC5AB47-4B13-4AE4-AF6B-F8547BDE7D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2524827"/>
              </p:ext>
            </p:extLst>
          </p:nvPr>
        </p:nvGraphicFramePr>
        <p:xfrm>
          <a:off x="755576" y="1086617"/>
          <a:ext cx="8784975" cy="4968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16810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C3CD12-656C-43C1-AFFB-D7FB4EB51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7257" y="204633"/>
            <a:ext cx="6589199" cy="1280890"/>
          </a:xfrm>
        </p:spPr>
        <p:txBody>
          <a:bodyPr>
            <a:normAutofit/>
          </a:bodyPr>
          <a:lstStyle/>
          <a:p>
            <a:r>
              <a:rPr lang="ru-RU" sz="2000" dirty="0"/>
              <a:t>Доходы местного бюджета в разрезе основных видов налоговых, неналоговых и иных обязательных платежей на 2022 год</a:t>
            </a:r>
          </a:p>
        </p:txBody>
      </p:sp>
      <p:graphicFrame>
        <p:nvGraphicFramePr>
          <p:cNvPr id="16" name="Объект 1">
            <a:extLst>
              <a:ext uri="{FF2B5EF4-FFF2-40B4-BE49-F238E27FC236}">
                <a16:creationId xmlns:a16="http://schemas.microsoft.com/office/drawing/2014/main" id="{06FE494F-BBE8-40B3-85D9-7CE2118B85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728771"/>
              </p:ext>
            </p:extLst>
          </p:nvPr>
        </p:nvGraphicFramePr>
        <p:xfrm>
          <a:off x="1259632" y="1108751"/>
          <a:ext cx="7416824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54337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95AB76-D82B-4D53-BF44-83F5D0789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728" y="852710"/>
            <a:ext cx="6589199" cy="1280890"/>
          </a:xfrm>
        </p:spPr>
        <p:txBody>
          <a:bodyPr>
            <a:normAutofit/>
          </a:bodyPr>
          <a:lstStyle/>
          <a:p>
            <a:r>
              <a:rPr lang="ru-RU" sz="3200" dirty="0"/>
              <a:t>Расходы местного бюджета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6A8DF516-EF62-4F2E-A095-82A230D29C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1445225"/>
              </p:ext>
            </p:extLst>
          </p:nvPr>
        </p:nvGraphicFramePr>
        <p:xfrm>
          <a:off x="1943100" y="2133600"/>
          <a:ext cx="6591300" cy="377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07082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D32B62-BC85-427D-95F6-EA425B016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Структура расходной части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6">
            <a:extLst>
              <a:ext uri="{FF2B5EF4-FFF2-40B4-BE49-F238E27FC236}">
                <a16:creationId xmlns:a16="http://schemas.microsoft.com/office/drawing/2014/main" id="{47FCE6BF-92C9-45E9-B1CF-BEC4FF103B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0279155"/>
              </p:ext>
            </p:extLst>
          </p:nvPr>
        </p:nvGraphicFramePr>
        <p:xfrm>
          <a:off x="1403648" y="332656"/>
          <a:ext cx="6696744" cy="6408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62483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7F5196-1B78-466B-AE03-270B5D5B0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Предельный дефицит </a:t>
            </a:r>
          </a:p>
        </p:txBody>
      </p:sp>
      <p:graphicFrame>
        <p:nvGraphicFramePr>
          <p:cNvPr id="4" name="Объект 1">
            <a:extLst>
              <a:ext uri="{FF2B5EF4-FFF2-40B4-BE49-F238E27FC236}">
                <a16:creationId xmlns:a16="http://schemas.microsoft.com/office/drawing/2014/main" id="{AF6C80D5-D92D-4C2B-B50C-731CD4E2F1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7918520"/>
              </p:ext>
            </p:extLst>
          </p:nvPr>
        </p:nvGraphicFramePr>
        <p:xfrm>
          <a:off x="1403648" y="1681029"/>
          <a:ext cx="7272808" cy="4580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1A7134E-9A17-4244-A4C9-4137FC062692}"/>
              </a:ext>
            </a:extLst>
          </p:cNvPr>
          <p:cNvSpPr txBox="1"/>
          <p:nvPr/>
        </p:nvSpPr>
        <p:spPr>
          <a:xfrm>
            <a:off x="1547664" y="1905000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674948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7F5196-1B78-466B-AE03-270B5D5B0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708" y="288154"/>
            <a:ext cx="6589199" cy="1280890"/>
          </a:xfrm>
        </p:spPr>
        <p:txBody>
          <a:bodyPr>
            <a:normAutofit/>
          </a:bodyPr>
          <a:lstStyle/>
          <a:p>
            <a:r>
              <a:rPr lang="ru-RU" dirty="0"/>
              <a:t>Источники покрытия  дефицита</a:t>
            </a:r>
          </a:p>
        </p:txBody>
      </p:sp>
      <p:graphicFrame>
        <p:nvGraphicFramePr>
          <p:cNvPr id="4" name="Объект 1">
            <a:extLst>
              <a:ext uri="{FF2B5EF4-FFF2-40B4-BE49-F238E27FC236}">
                <a16:creationId xmlns:a16="http://schemas.microsoft.com/office/drawing/2014/main" id="{AF6C80D5-D92D-4C2B-B50C-731CD4E2F1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4994571"/>
              </p:ext>
            </p:extLst>
          </p:nvPr>
        </p:nvGraphicFramePr>
        <p:xfrm>
          <a:off x="1403648" y="1681029"/>
          <a:ext cx="7272808" cy="4580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1A7134E-9A17-4244-A4C9-4137FC062692}"/>
              </a:ext>
            </a:extLst>
          </p:cNvPr>
          <p:cNvSpPr txBox="1"/>
          <p:nvPr/>
        </p:nvSpPr>
        <p:spPr>
          <a:xfrm>
            <a:off x="1547664" y="1905000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3247829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C9621-EE26-433B-895F-8DE82FDAD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306333"/>
            <a:ext cx="6589199" cy="1280890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Основные целевые бюджетные фонды и планирование программ</a:t>
            </a:r>
          </a:p>
        </p:txBody>
      </p:sp>
      <p:pic>
        <p:nvPicPr>
          <p:cNvPr id="4" name="Рисунок 3" descr="C:\Users\User\Desktop\пляж.jpg">
            <a:extLst>
              <a:ext uri="{FF2B5EF4-FFF2-40B4-BE49-F238E27FC236}">
                <a16:creationId xmlns:a16="http://schemas.microsoft.com/office/drawing/2014/main" id="{D22FC5F2-D58B-41B6-A26A-820FAA2BB3D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283359"/>
            <a:ext cx="9721080" cy="5589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BDCD9324-E86B-4ECE-BF5F-A8FDD8761E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1183327"/>
              </p:ext>
            </p:extLst>
          </p:nvPr>
        </p:nvGraphicFramePr>
        <p:xfrm>
          <a:off x="1833563" y="1593850"/>
          <a:ext cx="6591300" cy="3776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26899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:\ЗАГРУЗКИ\IMG-5dd1d01d93f506a825449e4145fc937a-V.jpg">
            <a:extLst>
              <a:ext uri="{FF2B5EF4-FFF2-40B4-BE49-F238E27FC236}">
                <a16:creationId xmlns:a16="http://schemas.microsoft.com/office/drawing/2014/main" id="{129DE2F6-4976-414F-96E2-6D40431570F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2816" y="-99392"/>
            <a:ext cx="12853936" cy="8496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CEA6E24-DA34-4300-9C9E-C3DCECE63C8F}"/>
              </a:ext>
            </a:extLst>
          </p:cNvPr>
          <p:cNvPicPr/>
          <p:nvPr/>
        </p:nvPicPr>
        <p:blipFill rotWithShape="1">
          <a:blip r:embed="rId3"/>
          <a:srcRect l="2084" t="10764" r="1871" b="3371"/>
          <a:stretch/>
        </p:blipFill>
        <p:spPr bwMode="auto">
          <a:xfrm>
            <a:off x="-1692696" y="1479641"/>
            <a:ext cx="12385376" cy="6964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7AC0E95-1EBC-4EE0-8035-8851E1B0EC44}"/>
              </a:ext>
            </a:extLst>
          </p:cNvPr>
          <p:cNvGrpSpPr/>
          <p:nvPr/>
        </p:nvGrpSpPr>
        <p:grpSpPr>
          <a:xfrm>
            <a:off x="1475656" y="1484784"/>
            <a:ext cx="7400106" cy="4336600"/>
            <a:chOff x="0" y="3"/>
            <a:chExt cx="6591300" cy="3776656"/>
          </a:xfrm>
          <a:scene3d>
            <a:camera prst="orthographicFront"/>
            <a:lightRig rig="flat" dir="t"/>
          </a:scene3d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B03A9CE5-3FF6-4E3A-9875-CFAD49FA7FA0}"/>
                </a:ext>
              </a:extLst>
            </p:cNvPr>
            <p:cNvSpPr/>
            <p:nvPr/>
          </p:nvSpPr>
          <p:spPr>
            <a:xfrm>
              <a:off x="0" y="3"/>
              <a:ext cx="6591300" cy="3776656"/>
            </a:xfrm>
            <a:prstGeom prst="rect">
              <a:avLst/>
            </a:prstGeom>
            <a:solidFill>
              <a:srgbClr val="92D050"/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32255B4-36B5-42DB-BF03-5DB7E8DADDEE}"/>
                </a:ext>
              </a:extLst>
            </p:cNvPr>
            <p:cNvSpPr txBox="1"/>
            <p:nvPr/>
          </p:nvSpPr>
          <p:spPr>
            <a:xfrm>
              <a:off x="0" y="3"/>
              <a:ext cx="6591300" cy="377665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9540" tIns="129540" rIns="129540" bIns="1295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Программа содержания жилищного фонда, объектов социально-культурной сферы и благоустройства территории Рыбницкого района и г. Рыбницы 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5 млн. 414 тыс. руб.</a:t>
              </a:r>
              <a:r>
                <a:rPr lang="ru-RU" sz="3400" kern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7168126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5139</TotalTime>
  <Words>415</Words>
  <Application>Microsoft Office PowerPoint</Application>
  <PresentationFormat>Экран (4:3)</PresentationFormat>
  <Paragraphs>86</Paragraphs>
  <Slides>15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Century Gothic</vt:lpstr>
      <vt:lpstr>Times New Roman</vt:lpstr>
      <vt:lpstr>Wingdings 3</vt:lpstr>
      <vt:lpstr>Легкий дым</vt:lpstr>
      <vt:lpstr>Презентация PowerPoint</vt:lpstr>
      <vt:lpstr>Доходы бюджета Рыбницкого района  и г. Рыбница в 2022 году</vt:lpstr>
      <vt:lpstr>Доходы местного бюджета в разрезе основных видов налоговых, неналоговых и иных обязательных платежей на 2022 год</vt:lpstr>
      <vt:lpstr>Расходы местного бюджета</vt:lpstr>
      <vt:lpstr>Структура расходной части </vt:lpstr>
      <vt:lpstr>Предельный дефицит </vt:lpstr>
      <vt:lpstr>Источники покрытия  дефицита</vt:lpstr>
      <vt:lpstr>Основные целевые бюджетные фонды и планирование программ</vt:lpstr>
      <vt:lpstr>Презентация PowerPoint</vt:lpstr>
      <vt:lpstr>Основные характеристики Дорожного фонда Приднестровской Молдавской Республики на 2022 год по Рыбницкому району и г. Рыбнице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ПРОДЕЛАННОЙ РАБОТЕ ЗА 2015 ГОД</dc:title>
  <dc:creator>qwerty</dc:creator>
  <cp:lastModifiedBy>Кравченко Валентин</cp:lastModifiedBy>
  <cp:revision>371</cp:revision>
  <dcterms:created xsi:type="dcterms:W3CDTF">2016-03-29T08:50:03Z</dcterms:created>
  <dcterms:modified xsi:type="dcterms:W3CDTF">2022-01-30T13:04:17Z</dcterms:modified>
</cp:coreProperties>
</file>